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58" r:id="rId5"/>
    <p:sldId id="281" r:id="rId6"/>
    <p:sldId id="279" r:id="rId7"/>
    <p:sldId id="277" r:id="rId8"/>
    <p:sldId id="271" r:id="rId9"/>
    <p:sldId id="266" r:id="rId10"/>
    <p:sldId id="274" r:id="rId11"/>
    <p:sldId id="276" r:id="rId12"/>
    <p:sldId id="280" r:id="rId13"/>
    <p:sldId id="267" r:id="rId14"/>
    <p:sldId id="282" r:id="rId15"/>
    <p:sldId id="269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02" autoAdjust="0"/>
    <p:restoredTop sz="94660"/>
  </p:normalViewPr>
  <p:slideViewPr>
    <p:cSldViewPr>
      <p:cViewPr>
        <p:scale>
          <a:sx n="100" d="100"/>
          <a:sy n="100" d="100"/>
        </p:scale>
        <p:origin x="-810" y="396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15162</c:v>
                </c:pt>
                <c:pt idx="1">
                  <c:v>14166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1686988482761169"/>
          <c:y val="4.29681518325980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110 ставок</c:v>
                </c:pt>
                <c:pt idx="1">
                  <c:v>Свободно 15,25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110</c:v>
                </c:pt>
                <c:pt idx="1">
                  <c:v>15.25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8882884703481"/>
          <c:y val="5.3645609425039729E-2"/>
          <c:w val="0.58562850621859897"/>
          <c:h val="0.6072988669535912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I полугодие 2018 г.</c:v>
                </c:pt>
                <c:pt idx="1">
                  <c:v>II полугодие 2018 г.</c:v>
                </c:pt>
                <c:pt idx="2">
                  <c:v>I квартал 2019 г.</c:v>
                </c:pt>
                <c:pt idx="3">
                  <c:v>II квартал 2019 г.</c:v>
                </c:pt>
                <c:pt idx="4">
                  <c:v>III квартал 2019 г.</c:v>
                </c:pt>
                <c:pt idx="5">
                  <c:v>IV квартал 2019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97.8</c:v>
                </c:pt>
                <c:pt idx="1">
                  <c:v>99.5</c:v>
                </c:pt>
                <c:pt idx="2">
                  <c:v>97.7</c:v>
                </c:pt>
                <c:pt idx="3">
                  <c:v>99.9</c:v>
                </c:pt>
                <c:pt idx="4">
                  <c:v>98.3</c:v>
                </c:pt>
                <c:pt idx="5">
                  <c:v>95.3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I полугодие 2018 г.</c:v>
                </c:pt>
                <c:pt idx="1">
                  <c:v>II полугодие 2018 г.</c:v>
                </c:pt>
                <c:pt idx="2">
                  <c:v>I квартал 2019 г.</c:v>
                </c:pt>
                <c:pt idx="3">
                  <c:v>II квартал 2019 г.</c:v>
                </c:pt>
                <c:pt idx="4">
                  <c:v>III квартал 2019 г.</c:v>
                </c:pt>
                <c:pt idx="5">
                  <c:v>IV квартал 2019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99.8</c:v>
                </c:pt>
                <c:pt idx="1">
                  <c:v>99.9</c:v>
                </c:pt>
                <c:pt idx="2">
                  <c:v>98.9</c:v>
                </c:pt>
                <c:pt idx="3">
                  <c:v>98.4</c:v>
                </c:pt>
                <c:pt idx="4">
                  <c:v>99.6</c:v>
                </c:pt>
                <c:pt idx="5">
                  <c:v>97.4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I полугодие 2018 г.</c:v>
                </c:pt>
                <c:pt idx="1">
                  <c:v>II полугодие 2018 г.</c:v>
                </c:pt>
                <c:pt idx="2">
                  <c:v>I квартал 2019 г.</c:v>
                </c:pt>
                <c:pt idx="3">
                  <c:v>II квартал 2019 г.</c:v>
                </c:pt>
                <c:pt idx="4">
                  <c:v>III квартал 2019 г.</c:v>
                </c:pt>
                <c:pt idx="5">
                  <c:v>IV квартал 2019 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93</c:v>
                </c:pt>
                <c:pt idx="1">
                  <c:v>96.8</c:v>
                </c:pt>
                <c:pt idx="2">
                  <c:v>95.4</c:v>
                </c:pt>
                <c:pt idx="3">
                  <c:v>91.3</c:v>
                </c:pt>
                <c:pt idx="4">
                  <c:v>96.5</c:v>
                </c:pt>
                <c:pt idx="5">
                  <c:v>95.9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790528"/>
        <c:axId val="183156032"/>
      </c:lineChart>
      <c:catAx>
        <c:axId val="487905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3156032"/>
        <c:crosses val="autoZero"/>
        <c:auto val="1"/>
        <c:lblAlgn val="ctr"/>
        <c:lblOffset val="100"/>
        <c:noMultiLvlLbl val="0"/>
      </c:catAx>
      <c:valAx>
        <c:axId val="183156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879052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7.56978635031898E-2"/>
                  <c:y val="-0.21495385443085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571177066086969"/>
                  <c:y val="-2.182977269260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236972</c:v>
                </c:pt>
                <c:pt idx="1">
                  <c:v>244021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4015144040083692"/>
          <c:y val="0.43226759732207037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профилактический осмотр - 119686</c:v>
                </c:pt>
                <c:pt idx="1">
                  <c:v>диспансеризация - 2120</c:v>
                </c:pt>
                <c:pt idx="2">
                  <c:v>патронаж - 2522</c:v>
                </c:pt>
                <c:pt idx="3">
                  <c:v>прочие - 119693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49.05</c:v>
                </c:pt>
                <c:pt idx="1">
                  <c:v>0.87</c:v>
                </c:pt>
                <c:pt idx="2">
                  <c:v>1</c:v>
                </c:pt>
                <c:pt idx="3">
                  <c:v>49.08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2"/>
          <c:y val="0.49360508532417491"/>
          <c:w val="0.76963864314253738"/>
          <c:h val="0.23885798033631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первичные - 117104</c:v>
                </c:pt>
                <c:pt idx="1">
                  <c:v>повторные - 119868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49.42</c:v>
                </c:pt>
                <c:pt idx="1">
                  <c:v>50.58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60719275410454121"/>
          <c:w val="0.5686296975252062"/>
          <c:h val="0.237763754364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</c:v>
                </c:pt>
                <c:pt idx="1">
                  <c:v>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144</c:v>
                </c:pt>
                <c:pt idx="1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49533440"/>
        <c:axId val="161495232"/>
      </c:barChart>
      <c:catAx>
        <c:axId val="4953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495232"/>
        <c:crosses val="autoZero"/>
        <c:auto val="1"/>
        <c:lblAlgn val="ctr"/>
        <c:lblOffset val="100"/>
        <c:noMultiLvlLbl val="0"/>
      </c:catAx>
      <c:valAx>
        <c:axId val="1614952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953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1441</c:v>
                </c:pt>
                <c:pt idx="1">
                  <c:v>54384</c:v>
                </c:pt>
                <c:pt idx="2">
                  <c:v>1762</c:v>
                </c:pt>
                <c:pt idx="3">
                  <c:v>9342</c:v>
                </c:pt>
                <c:pt idx="4">
                  <c:v>3669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1507</c:v>
                </c:pt>
                <c:pt idx="1">
                  <c:v>55971</c:v>
                </c:pt>
                <c:pt idx="2">
                  <c:v>1802</c:v>
                </c:pt>
                <c:pt idx="3">
                  <c:v>10082</c:v>
                </c:pt>
                <c:pt idx="4">
                  <c:v>3311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2679680"/>
        <c:axId val="47995072"/>
      </c:barChart>
      <c:catAx>
        <c:axId val="132679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995072"/>
        <c:crosses val="autoZero"/>
        <c:auto val="1"/>
        <c:lblAlgn val="ctr"/>
        <c:lblOffset val="100"/>
        <c:noMultiLvlLbl val="0"/>
      </c:catAx>
      <c:valAx>
        <c:axId val="479950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67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109 ставок</c:v>
                </c:pt>
                <c:pt idx="1">
                  <c:v>Свободно 27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109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 125,75 ставки</c:v>
                </c:pt>
                <c:pt idx="1">
                  <c:v>Свободно 16,5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125.75</c:v>
                </c:pt>
                <c:pt idx="1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63952" y="4969249"/>
            <a:ext cx="6264696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ГБУЗ «ДГП №148 ДЗМ»</a:t>
            </a:r>
          </a:p>
          <a:p>
            <a:pPr algn="l">
              <a:lnSpc>
                <a:spcPct val="120000"/>
              </a:lnSpc>
            </a:pPr>
            <a:r>
              <a:rPr lang="ru-RU" sz="3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Малаева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Алексея Александровича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пациентом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060923" y="1283272"/>
            <a:ext cx="4320555" cy="2808312"/>
            <a:chOff x="695325" y="1196752"/>
            <a:chExt cx="4320555" cy="280831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95325" y="1196752"/>
              <a:ext cx="4320555" cy="2808312"/>
            </a:xfrm>
            <a:prstGeom prst="roundRect">
              <a:avLst>
                <a:gd name="adj" fmla="val 195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495600" y="1844824"/>
              <a:ext cx="1440160" cy="1980337"/>
            </a:xfrm>
            <a:prstGeom prst="roundRect">
              <a:avLst>
                <a:gd name="adj" fmla="val 449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Заголовок 1"/>
            <p:cNvSpPr txBox="1">
              <a:spLocks/>
            </p:cNvSpPr>
            <p:nvPr/>
          </p:nvSpPr>
          <p:spPr>
            <a:xfrm>
              <a:off x="2495600" y="2963306"/>
              <a:ext cx="1440160" cy="8833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8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144</a:t>
              </a:r>
            </a:p>
          </p:txBody>
        </p:sp>
        <p:sp>
          <p:nvSpPr>
            <p:cNvPr id="60" name="Заголовок 1"/>
            <p:cNvSpPr txBox="1">
              <a:spLocks/>
            </p:cNvSpPr>
            <p:nvPr/>
          </p:nvSpPr>
          <p:spPr>
            <a:xfrm>
              <a:off x="695325" y="3136087"/>
              <a:ext cx="1800275" cy="472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6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Число обращений </a:t>
              </a:r>
              <a:endPara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6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за 2019 год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Заголовок 1"/>
            <p:cNvSpPr txBox="1">
              <a:spLocks/>
            </p:cNvSpPr>
            <p:nvPr/>
          </p:nvSpPr>
          <p:spPr>
            <a:xfrm>
              <a:off x="2495600" y="2416601"/>
              <a:ext cx="1440160" cy="5416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ДГП № 148 (Головное здание, филиалы № 1, 2, 3)</a:t>
              </a:r>
            </a:p>
          </p:txBody>
        </p:sp>
        <p:sp>
          <p:nvSpPr>
            <p:cNvPr id="69" name="Овал 68"/>
            <p:cNvSpPr/>
            <p:nvPr/>
          </p:nvSpPr>
          <p:spPr>
            <a:xfrm>
              <a:off x="2618135" y="1413043"/>
              <a:ext cx="885577" cy="885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25" y="1577933"/>
              <a:ext cx="555797" cy="555797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6165" y="1124744"/>
            <a:ext cx="4320556" cy="417646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752600" y="1196752"/>
            <a:ext cx="3903240" cy="5112568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                                                       1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                                               2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1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 комбайн 		6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ЭКГ 			13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ФГДС                                                   3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ЭЭГ                                                      6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ХМ ЭКГ                                3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ФВД                                                     2 ед.</a:t>
            </a:r>
          </a:p>
          <a:p>
            <a:pPr lvl="0">
              <a:lnSpc>
                <a:spcPct val="130000"/>
              </a:lnSpc>
            </a:pP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189280" y="-135684"/>
            <a:ext cx="12381280" cy="70841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ДГП № 148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1" y="1988840"/>
            <a:ext cx="2448273" cy="420384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 детская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Травматология-ортопедия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 детская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Урология-андрология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Физиотерапия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Нефрология </a:t>
            </a:r>
          </a:p>
          <a:p>
            <a:pPr marL="0" indent="0"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r="851" b="2750"/>
          <a:stretch/>
        </p:blipFill>
        <p:spPr>
          <a:xfrm>
            <a:off x="-168696" y="-135684"/>
            <a:ext cx="5055647" cy="70947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8297218" y="1988840"/>
            <a:ext cx="2448273" cy="42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 детская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Онкология детская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Гинекология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Лечебная физкультура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Лучевая диагностика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Функциональная диагностика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Эндоскопия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КДЛ</a:t>
            </a:r>
          </a:p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2019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8641035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67975238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68564780"/>
              </p:ext>
            </p:extLst>
          </p:nvPr>
        </p:nvGraphicFramePr>
        <p:xfrm>
          <a:off x="3249244" y="1424751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104839068"/>
              </p:ext>
            </p:extLst>
          </p:nvPr>
        </p:nvGraphicFramePr>
        <p:xfrm>
          <a:off x="6356617" y="133253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136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6668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142,25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140078" y="249289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125,25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 было принято 49 человек (21 – врач, 5 – СМП, 23 - прочие)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73 человека (20 – врачей, 50 – СМП, 3 - прочие)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5879976" y="1484784"/>
            <a:ext cx="6048672" cy="4203847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туберкулёзом (24.03.2019 г.)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здоровья (7.04.2019 г.)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день борьбы с гепатитами (19.05.2019 г.)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без табака (31.05.2019 г.)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Всемирная неделя поддержки грудного вскармливания (1-7.08.2019 г.)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сердца (27.09.2019 г.)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против диабета (14.11.2019 г.)</a:t>
            </a:r>
          </a:p>
          <a:p>
            <a:pPr lvl="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еждународный день борьбы со СПИДом (1.12.2019 г.)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день инвалида (3.12.2019 г.)</a:t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r="22702"/>
          <a:stretch/>
        </p:blipFill>
        <p:spPr>
          <a:xfrm>
            <a:off x="-240703" y="-111012"/>
            <a:ext cx="5879372" cy="7272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2019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зон комфортного ожидания приема дежурного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зоне комфортного пребывания в холле 1 этажа головного здания установлена система «</a:t>
              </a:r>
              <a:r>
                <a:rPr lang="ru-RU" sz="1200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Здравографика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», позволяющая родителям ознакомиться с библиотекой медицинских знаний, рекомендаций, а детям – организовать досуг на медицинскую тематику в игровой форме.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20252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педиатрам и специалистам 1-го и 2-го уровней осталась на высоком уровне, более 95 %.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Проведена оцифровка прививочных форм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063/у</a:t>
            </a: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522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Введено ПО ЕМИАС «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Картохранилище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(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чипирование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карт, электронная маршрутизация карт)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отделение лучевой диагностики внедрена программа ЕРИС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едицинские кабинеты образовательных организаций оснащены АРМами с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775" y="549275"/>
            <a:ext cx="71311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3306186968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29328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детей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886132" y="1110058"/>
            <a:ext cx="3707530" cy="2720115"/>
            <a:chOff x="660278" y="1124744"/>
            <a:chExt cx="3707530" cy="272011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95325" y="1124744"/>
              <a:ext cx="3672483" cy="2720115"/>
            </a:xfrm>
            <a:prstGeom prst="roundRect">
              <a:avLst>
                <a:gd name="adj" fmla="val 1954"/>
              </a:avLst>
            </a:prstGeom>
            <a:solidFill>
              <a:srgbClr val="ECF4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495600" y="1297524"/>
              <a:ext cx="1440160" cy="2345185"/>
            </a:xfrm>
            <a:prstGeom prst="roundRect">
              <a:avLst>
                <a:gd name="adj" fmla="val 4497"/>
              </a:avLst>
            </a:prstGeom>
            <a:solidFill>
              <a:srgbClr val="9FC63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FC63B"/>
                </a:solidFill>
              </a:endParaRPr>
            </a:p>
          </p:txBody>
        </p:sp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495600" y="1309559"/>
              <a:ext cx="1440160" cy="5416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ДГП № 148 (Головное здание, филиалы № 1, 2, 3)</a:t>
              </a:r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660278" y="2280858"/>
              <a:ext cx="1835322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Мощность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2495600" y="1839179"/>
              <a:ext cx="1440160" cy="8833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1300 </a:t>
              </a: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посещений </a:t>
              </a: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смену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2495600" y="2830594"/>
              <a:ext cx="1440160" cy="8833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29328</a:t>
              </a: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человек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695325" y="3215413"/>
              <a:ext cx="1800275" cy="4272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Прикрепленное население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56" y="1556792"/>
              <a:ext cx="695612" cy="69561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029" y="2692492"/>
              <a:ext cx="806865" cy="552968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008161" y="2865615"/>
            <a:ext cx="8496945" cy="1324556"/>
            <a:chOff x="983431" y="3998107"/>
            <a:chExt cx="8496945" cy="132455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983431" y="4293096"/>
              <a:ext cx="6641480" cy="0"/>
            </a:xfrm>
            <a:prstGeom prst="line">
              <a:avLst/>
            </a:prstGeom>
            <a:ln w="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7653411" y="3998107"/>
              <a:ext cx="1586014" cy="132455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0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95%</a:t>
              </a:r>
            </a:p>
            <a:p>
              <a:r>
                <a:rPr lang="ru-RU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</a:t>
              </a:r>
              <a:r>
                <a:rPr lang="ru-RU" sz="10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ормативный </a:t>
              </a:r>
            </a:p>
            <a:p>
              <a:r>
                <a:rPr lang="ru-RU" sz="10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показатель </a:t>
              </a:r>
            </a:p>
            <a:p>
              <a:r>
                <a:rPr lang="ru-RU" sz="10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доступности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472264" y="4293096"/>
              <a:ext cx="1008112" cy="0"/>
            </a:xfrm>
            <a:prstGeom prst="line">
              <a:avLst/>
            </a:prstGeom>
            <a:ln w="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432540" y="4374274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8002" y="3191201"/>
            <a:ext cx="1537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82233" y="3717032"/>
            <a:ext cx="98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12421" y="2792331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12421" y="1536286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84432" y="4144069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37841939"/>
              </p:ext>
            </p:extLst>
          </p:nvPr>
        </p:nvGraphicFramePr>
        <p:xfrm>
          <a:off x="407368" y="1556792"/>
          <a:ext cx="7467611" cy="499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2019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596522410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480993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в 2019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772816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512851373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4143223063"/>
              </p:ext>
            </p:extLst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906702" y="5317367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ктивные - 6212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диспансерное наблюдение - 4411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 - 6323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рачебные - 2522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естринские - 3801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8616280" y="1772816"/>
            <a:ext cx="79208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9392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402368875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15 (5,7 %);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79 (29,8 %);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66 (24,9 %);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 (0,4 %)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104 (39,2 %).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9392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28149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28149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28149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28149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8235 (29,3 %);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15758 (56,0 %);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3659 (13,0 %);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70 (0,2 %);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 427 (1,5 %).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- 1382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- 132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- 103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 - 1422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 - 1463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 - 1350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 - 1395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 - 1396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 – 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R1-1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390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R2-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1398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R3-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1288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 - 1422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 - 1396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 - 1376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2019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62528642"/>
              </p:ext>
            </p:extLst>
          </p:nvPr>
        </p:nvGraphicFramePr>
        <p:xfrm>
          <a:off x="2174804" y="3008256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1694</TotalTime>
  <Words>902</Words>
  <Application>Microsoft Office PowerPoint</Application>
  <PresentationFormat>Произвольный</PresentationFormat>
  <Paragraphs>210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Годовой отчет</vt:lpstr>
      <vt:lpstr>Основные показатели работы</vt:lpstr>
      <vt:lpstr>Презентация PowerPoint</vt:lpstr>
      <vt:lpstr>Посещения поликлиники в 2019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В ДГП № 148 оказывают помощь по различным профилям</vt:lpstr>
      <vt:lpstr>Кадры 2019 года</vt:lpstr>
      <vt:lpstr>Участие в массовых акциях</vt:lpstr>
      <vt:lpstr>Мероприятия в поликлиниках, реализованные в 2019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S_Valentin</cp:lastModifiedBy>
  <cp:revision>212</cp:revision>
  <cp:lastPrinted>2020-01-13T06:55:52Z</cp:lastPrinted>
  <dcterms:created xsi:type="dcterms:W3CDTF">2019-02-11T07:19:05Z</dcterms:created>
  <dcterms:modified xsi:type="dcterms:W3CDTF">2020-01-14T06:32:42Z</dcterms:modified>
</cp:coreProperties>
</file>