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7"/>
  </p:notesMasterIdLst>
  <p:handoutMasterIdLst>
    <p:handoutMasterId r:id="rId28"/>
  </p:handoutMasterIdLst>
  <p:sldIdLst>
    <p:sldId id="363" r:id="rId6"/>
    <p:sldId id="403" r:id="rId7"/>
    <p:sldId id="348" r:id="rId8"/>
    <p:sldId id="394" r:id="rId9"/>
    <p:sldId id="342" r:id="rId10"/>
    <p:sldId id="366" r:id="rId11"/>
    <p:sldId id="402" r:id="rId12"/>
    <p:sldId id="367" r:id="rId13"/>
    <p:sldId id="406" r:id="rId14"/>
    <p:sldId id="404" r:id="rId15"/>
    <p:sldId id="405" r:id="rId16"/>
    <p:sldId id="396" r:id="rId17"/>
    <p:sldId id="401" r:id="rId18"/>
    <p:sldId id="391" r:id="rId19"/>
    <p:sldId id="398" r:id="rId20"/>
    <p:sldId id="369" r:id="rId21"/>
    <p:sldId id="397" r:id="rId22"/>
    <p:sldId id="370" r:id="rId23"/>
    <p:sldId id="365" r:id="rId24"/>
    <p:sldId id="349" r:id="rId25"/>
    <p:sldId id="395" r:id="rId2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04" userDrawn="1">
          <p15:clr>
            <a:srgbClr val="A4A3A4"/>
          </p15:clr>
        </p15:guide>
        <p15:guide id="3" orient="horz" pos="2890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orient="horz" pos="1439" userDrawn="1">
          <p15:clr>
            <a:srgbClr val="A4A3A4"/>
          </p15:clr>
        </p15:guide>
        <p15:guide id="7" pos="2200" userDrawn="1">
          <p15:clr>
            <a:srgbClr val="A4A3A4"/>
          </p15:clr>
        </p15:guide>
        <p15:guide id="8" pos="793" userDrawn="1">
          <p15:clr>
            <a:srgbClr val="A4A3A4"/>
          </p15:clr>
        </p15:guide>
        <p15:guide id="9" orient="horz" pos="2845" userDrawn="1">
          <p15:clr>
            <a:srgbClr val="A4A3A4"/>
          </p15:clr>
        </p15:guide>
        <p15:guide id="10" pos="49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Евграфова Дина Юрьевна" initials="ЕДЮ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825"/>
    <a:srgbClr val="561C0E"/>
    <a:srgbClr val="D7B79A"/>
    <a:srgbClr val="CD965F"/>
    <a:srgbClr val="F7F7F7"/>
    <a:srgbClr val="EDEDED"/>
    <a:srgbClr val="E2C29E"/>
    <a:srgbClr val="F8F0E8"/>
    <a:srgbClr val="DFC09C"/>
    <a:srgbClr val="F9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0" autoAdjust="0"/>
    <p:restoredTop sz="97459" autoAdjust="0"/>
  </p:normalViewPr>
  <p:slideViewPr>
    <p:cSldViewPr>
      <p:cViewPr varScale="1">
        <p:scale>
          <a:sx n="145" d="100"/>
          <a:sy n="145" d="100"/>
        </p:scale>
        <p:origin x="360" y="102"/>
      </p:cViewPr>
      <p:guideLst>
        <p:guide pos="204"/>
        <p:guide orient="horz" pos="2890"/>
        <p:guide pos="5602"/>
        <p:guide pos="295"/>
        <p:guide orient="horz" pos="1439"/>
        <p:guide pos="2200"/>
        <p:guide pos="793"/>
        <p:guide orient="horz" pos="2845"/>
        <p:guide pos="49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875" cy="496332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4" y="4"/>
            <a:ext cx="2945875" cy="496332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298"/>
            <a:ext cx="2945875" cy="496331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807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807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6" y="4715716"/>
            <a:ext cx="5439093" cy="4468097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38"/>
            <a:ext cx="2945712" cy="496806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9838"/>
            <a:ext cx="2945712" cy="496806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1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27.01.2021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27.01.2021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4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27.01.2021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4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27.01.2021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27.01.2021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27.01.2021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27.01.2021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27.01.2021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5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27.01.2021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285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  <p:sldLayoutId id="214748382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5.jpeg"/><Relationship Id="rId10" Type="http://schemas.openxmlformats.org/officeDocument/2006/relationships/image" Target="../media/image81.png"/><Relationship Id="rId4" Type="http://schemas.openxmlformats.org/officeDocument/2006/relationships/image" Target="../media/image75.jpeg"/><Relationship Id="rId9" Type="http://schemas.openxmlformats.org/officeDocument/2006/relationships/image" Target="../media/image80.pn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4.png"/><Relationship Id="rId4" Type="http://schemas.openxmlformats.org/officeDocument/2006/relationships/image" Target="../media/image8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emf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2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tif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.png"/><Relationship Id="rId18" Type="http://schemas.openxmlformats.org/officeDocument/2006/relationships/image" Target="../media/image53.png"/><Relationship Id="rId3" Type="http://schemas.openxmlformats.org/officeDocument/2006/relationships/image" Target="../media/image39.png"/><Relationship Id="rId21" Type="http://schemas.openxmlformats.org/officeDocument/2006/relationships/image" Target="../media/image56.png"/><Relationship Id="rId7" Type="http://schemas.openxmlformats.org/officeDocument/2006/relationships/image" Target="../media/image43.png"/><Relationship Id="rId12" Type="http://schemas.openxmlformats.org/officeDocument/2006/relationships/image" Target="../media/image48.emf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39552" y="3507854"/>
            <a:ext cx="6984776" cy="1176229"/>
            <a:chOff x="466059" y="3507854"/>
            <a:chExt cx="6840760" cy="1176229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3780654" y="4083918"/>
              <a:ext cx="115212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ru-RU" sz="3600" dirty="0">
                  <a:solidFill>
                    <a:srgbClr val="CD965F"/>
                  </a:solidFill>
                </a:rPr>
                <a:t>2021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6059" y="3507854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74825"/>
                  </a:solidFill>
                </a:rPr>
                <a:t>ЦЕНТР ГОСУСЛУГ</a:t>
              </a:r>
              <a:br>
                <a:rPr lang="en-US" sz="3600" b="1" dirty="0">
                  <a:solidFill>
                    <a:srgbClr val="E74825"/>
                  </a:solidFill>
                </a:rPr>
              </a:br>
              <a:r>
                <a:rPr lang="ru-RU" sz="2400" b="1" dirty="0">
                  <a:solidFill>
                    <a:srgbClr val="561C0E"/>
                  </a:solidFill>
                </a:rPr>
                <a:t>района Марьино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360" y="3606332"/>
            <a:ext cx="2066615" cy="1053650"/>
          </a:xfrm>
          <a:prstGeom prst="rect">
            <a:avLst/>
          </a:prstGeom>
        </p:spPr>
      </p:pic>
      <p:pic>
        <p:nvPicPr>
          <p:cNvPr id="1026" name="Picture 2" descr="C:\Users\VolosheninovaOV1\Documents\IMG_90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738"/>
            <a:ext cx="4680520" cy="34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045B0E2-6E9C-49E2-B6F9-C4D116202484}"/>
              </a:ext>
            </a:extLst>
          </p:cNvPr>
          <p:cNvGrpSpPr/>
          <p:nvPr/>
        </p:nvGrpSpPr>
        <p:grpSpPr>
          <a:xfrm>
            <a:off x="3241246" y="1176880"/>
            <a:ext cx="2661509" cy="2979046"/>
            <a:chOff x="3288853" y="1064448"/>
            <a:chExt cx="2661509" cy="2979046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720AB316-7B35-4121-8A5A-B880AE2E3FBA}"/>
                </a:ext>
              </a:extLst>
            </p:cNvPr>
            <p:cNvSpPr/>
            <p:nvPr/>
          </p:nvSpPr>
          <p:spPr>
            <a:xfrm flipH="1" flipV="1">
              <a:off x="3288853" y="1064448"/>
              <a:ext cx="2661509" cy="2979046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481980" y="3400692"/>
              <a:ext cx="862311" cy="255482"/>
            </a:xfrm>
            <a:prstGeom prst="roundRect">
              <a:avLst/>
            </a:prstGeom>
            <a:solidFill>
              <a:srgbClr val="623B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bject 26"/>
            <p:cNvSpPr txBox="1"/>
            <p:nvPr/>
          </p:nvSpPr>
          <p:spPr>
            <a:xfrm>
              <a:off x="3471680" y="1178523"/>
              <a:ext cx="2447653" cy="470386"/>
            </a:xfrm>
            <a:prstGeom prst="rect">
              <a:avLst/>
            </a:prstGeom>
          </p:spPr>
          <p:txBody>
            <a:bodyPr vert="horz" wrap="square" lIns="0" tIns="8637" rIns="0" bIns="0" rtlCol="0">
              <a:spAutoFit/>
            </a:bodyPr>
            <a:lstStyle/>
            <a:p>
              <a:pPr marL="19865">
                <a:lnSpc>
                  <a:spcPts val="1800"/>
                </a:lnSpc>
              </a:pP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Регистрационный учет </a:t>
              </a:r>
              <a:b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жителей </a:t>
              </a:r>
              <a:r>
                <a:rPr lang="ru-RU" sz="2400" b="1" baseline="-8258" dirty="0" err="1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ТиНАО</a:t>
              </a:r>
              <a:endPara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23"/>
            <p:cNvSpPr txBox="1"/>
            <p:nvPr/>
          </p:nvSpPr>
          <p:spPr>
            <a:xfrm>
              <a:off x="3476761" y="1716782"/>
              <a:ext cx="2364992" cy="1870208"/>
            </a:xfrm>
            <a:prstGeom prst="rect">
              <a:avLst/>
            </a:prstGeom>
          </p:spPr>
          <p:txBody>
            <a:bodyPr vert="horz" wrap="square" lIns="0" tIns="23321" rIns="0" bIns="0" rtlCol="0">
              <a:spAutoFit/>
            </a:bodyPr>
            <a:lstStyle/>
            <a:p>
              <a:r>
                <a:rPr lang="ru-RU" sz="1200" dirty="0"/>
                <a:t>В 46 центрах госуслуг города Москвы (в том числе МФЦ Марьино) с 3 августа 2020 г. запущен пилотный проект </a:t>
              </a:r>
              <a:br>
                <a:rPr lang="en-US" sz="1200" dirty="0"/>
              </a:br>
              <a:r>
                <a:rPr lang="ru-RU" sz="1200" dirty="0"/>
                <a:t>по приему документов </a:t>
              </a:r>
              <a:br>
                <a:rPr lang="en-US" sz="1200" dirty="0"/>
              </a:br>
              <a:r>
                <a:rPr lang="ru-RU" sz="1200" dirty="0"/>
                <a:t>по регистрационному учету граждан РФ по предварительной записи через портал mos.ru </a:t>
              </a:r>
              <a:br>
                <a:rPr lang="en-US" sz="1200" dirty="0"/>
              </a:br>
              <a:r>
                <a:rPr lang="ru-RU" sz="1200" dirty="0"/>
                <a:t>в </a:t>
              </a:r>
              <a:r>
                <a:rPr lang="ru-RU" sz="1200" dirty="0" err="1"/>
                <a:t>ТиНАО</a:t>
              </a:r>
              <a:r>
                <a:rPr lang="ru-RU" sz="1200" dirty="0"/>
                <a:t> города Москвы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9406" y="3309722"/>
              <a:ext cx="824885" cy="330808"/>
            </a:xfrm>
            <a:prstGeom prst="rect">
              <a:avLst/>
            </a:prstGeom>
            <a:effectLst/>
          </p:spPr>
          <p:txBody>
            <a:bodyPr vert="horz" wrap="square" lIns="0" tIns="0" rIns="0" bIns="0" rtlCol="0" anchor="b" anchorCtr="0">
              <a:noAutofit/>
            </a:bodyPr>
            <a:lstStyle/>
            <a:p>
              <a:r>
                <a:rPr lang="ru-RU" sz="700" b="1" cap="all" dirty="0">
                  <a:solidFill>
                    <a:schemeClr val="bg1"/>
                  </a:solidFill>
                </a:rPr>
                <a:t>Центры ЮЗАО, ЮАО, ЗАО, ЮВАО</a:t>
              </a:r>
              <a:endParaRPr lang="ru-RU" sz="700" b="1" i="0" cap="al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10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9110" y="3513124"/>
            <a:ext cx="864096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26"/>
          <p:cNvSpPr txBox="1"/>
          <p:nvPr/>
        </p:nvSpPr>
        <p:spPr>
          <a:xfrm>
            <a:off x="316360" y="1285603"/>
            <a:ext cx="3384377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Криптобиокабины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338523" y="1615714"/>
            <a:ext cx="2749036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С помощью </a:t>
            </a:r>
            <a:r>
              <a:rPr lang="ru-RU" sz="1200" dirty="0" err="1"/>
              <a:t>криптобиокабины</a:t>
            </a:r>
            <a:r>
              <a:rPr lang="ru-RU" sz="1200" dirty="0"/>
              <a:t> </a:t>
            </a:r>
            <a:br>
              <a:rPr lang="en-US" sz="1200" dirty="0"/>
            </a:br>
            <a:r>
              <a:rPr lang="ru-RU" sz="1200" dirty="0"/>
              <a:t>можно оформить биометрический заграничный паспорт сроком </a:t>
            </a:r>
            <a:br>
              <a:rPr lang="en-US" sz="1200" dirty="0"/>
            </a:br>
            <a:r>
              <a:rPr lang="ru-RU" sz="1200" dirty="0"/>
              <a:t>на 10 лет без помощи профильного сотрудника МВД </a:t>
            </a:r>
            <a:br>
              <a:rPr lang="en-US" sz="1200" dirty="0"/>
            </a:br>
            <a:r>
              <a:rPr lang="ru-RU" sz="1200" b="1" dirty="0"/>
              <a:t>и по удобному графику работы: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035" y="3667632"/>
            <a:ext cx="864095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700" b="1" cap="all" spc="-50" dirty="0">
                <a:solidFill>
                  <a:schemeClr val="bg1"/>
                </a:solidFill>
              </a:rPr>
              <a:t>флагманские офисы ЦАО и ВАО</a:t>
            </a:r>
          </a:p>
          <a:p>
            <a:endParaRPr lang="ru-RU" sz="700" b="1" i="0" cap="all" spc="-50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03646" y="3513124"/>
            <a:ext cx="864095" cy="260051"/>
          </a:xfrm>
          <a:prstGeom prst="roundRect">
            <a:avLst/>
          </a:prstGeom>
          <a:solidFill>
            <a:srgbClr val="623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441074" y="3545198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Центр района Донской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23454" y="3520191"/>
            <a:ext cx="800408" cy="2600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96562" y="3513124"/>
            <a:ext cx="800408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6"/>
          <p:cNvSpPr txBox="1"/>
          <p:nvPr/>
        </p:nvSpPr>
        <p:spPr>
          <a:xfrm>
            <a:off x="6390031" y="1290955"/>
            <a:ext cx="2364992" cy="47038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18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6390031" y="1849363"/>
            <a:ext cx="2070051" cy="131621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dirty="0"/>
              <a:t>Государственная регистрация юридических лиц, физических лиц </a:t>
            </a:r>
            <a:br>
              <a:rPr lang="en-US" sz="1200" dirty="0"/>
            </a:br>
            <a:r>
              <a:rPr lang="ru-RU" sz="1200" dirty="0"/>
              <a:t>в качестве индивидуальных</a:t>
            </a:r>
            <a:r>
              <a:rPr lang="en-US" sz="1200" dirty="0"/>
              <a:t> </a:t>
            </a:r>
            <a:r>
              <a:rPr lang="ru-RU" sz="1200" dirty="0"/>
              <a:t>предпринимателей </a:t>
            </a:r>
            <a:br>
              <a:rPr lang="en-US" sz="1200" dirty="0"/>
            </a:br>
            <a:r>
              <a:rPr lang="ru-RU" sz="1200" dirty="0"/>
              <a:t>и</a:t>
            </a:r>
            <a:r>
              <a:rPr lang="en-US" sz="1200" dirty="0"/>
              <a:t> </a:t>
            </a:r>
            <a:r>
              <a:rPr lang="ru-RU" sz="1200" dirty="0"/>
              <a:t>крестьянских (фермерских) хозяйств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3989" y="3630609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флагманские офисы</a:t>
            </a: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60881" y="3552265"/>
            <a:ext cx="720080" cy="18395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Дворец </a:t>
            </a:r>
            <a:r>
              <a:rPr lang="ru-RU" sz="1400" b="1" cap="all" dirty="0" err="1">
                <a:solidFill>
                  <a:schemeClr val="bg1"/>
                </a:solidFill>
              </a:rPr>
              <a:t>госуслуг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250346" y="3520191"/>
            <a:ext cx="650659" cy="2600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8287773" y="3637676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 err="1">
                <a:solidFill>
                  <a:schemeClr val="bg1"/>
                </a:solidFill>
              </a:rPr>
              <a:t>Экстерри-ториально</a:t>
            </a:r>
            <a:endParaRPr lang="ru-RU" sz="1400" b="1" cap="all" dirty="0">
              <a:solidFill>
                <a:schemeClr val="bg1"/>
              </a:solidFill>
            </a:endParaRP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F7B9AA-ACC7-4A0D-B17E-01A8CCF77E79}"/>
              </a:ext>
            </a:extLst>
          </p:cNvPr>
          <p:cNvSpPr txBox="1"/>
          <p:nvPr/>
        </p:nvSpPr>
        <p:spPr>
          <a:xfrm>
            <a:off x="252574" y="3012708"/>
            <a:ext cx="14902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 центре госуслуг </a:t>
            </a:r>
            <a:br>
              <a:rPr lang="en-US" sz="1100" dirty="0"/>
            </a:br>
            <a:r>
              <a:rPr lang="ru-RU" sz="1100" dirty="0"/>
              <a:t>района Донской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FE195A-3443-4E31-A789-32C3E30FCA94}"/>
              </a:ext>
            </a:extLst>
          </p:cNvPr>
          <p:cNvSpPr txBox="1"/>
          <p:nvPr/>
        </p:nvSpPr>
        <p:spPr>
          <a:xfrm>
            <a:off x="1668068" y="3028793"/>
            <a:ext cx="13706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во флагманах ЦАО и ВАО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4EF6AD-E791-4A90-900E-63A002870256}"/>
              </a:ext>
            </a:extLst>
          </p:cNvPr>
          <p:cNvSpPr txBox="1"/>
          <p:nvPr/>
        </p:nvSpPr>
        <p:spPr>
          <a:xfrm>
            <a:off x="252372" y="2798641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08:00-20:00</a:t>
            </a:r>
            <a:endParaRPr lang="ru-RU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251DC2-8E49-42CC-B563-5873AB653CED}"/>
              </a:ext>
            </a:extLst>
          </p:cNvPr>
          <p:cNvSpPr txBox="1"/>
          <p:nvPr/>
        </p:nvSpPr>
        <p:spPr>
          <a:xfrm>
            <a:off x="1668068" y="2795045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10:00-22:00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042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5" name="object 26"/>
          <p:cNvSpPr txBox="1"/>
          <p:nvPr/>
        </p:nvSpPr>
        <p:spPr>
          <a:xfrm>
            <a:off x="323528" y="3407707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323529" y="3703035"/>
            <a:ext cx="3838284" cy="800840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r>
              <a:rPr lang="ru-RU" sz="1000" dirty="0"/>
              <a:t>Совместный проект ГБУ МФЦ города Москвы и Департамента здравоохранения города Москвы по оформлению и выдаче свидетельств о рождении и об установлении отцовства непосредственно в родильных домах. </a:t>
            </a:r>
            <a:br>
              <a:rPr lang="ru-RU" sz="1000" dirty="0"/>
            </a:br>
            <a:r>
              <a:rPr lang="ru-RU" sz="1000" dirty="0"/>
              <a:t>В нем задействовано 18 роддомов и 38 центров </a:t>
            </a:r>
            <a:r>
              <a:rPr lang="ru-RU" sz="1000" dirty="0" err="1"/>
              <a:t>госуслуг</a:t>
            </a:r>
            <a:r>
              <a:rPr lang="ru-RU" sz="1000" dirty="0"/>
              <a:t>.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323528" y="771549"/>
            <a:ext cx="4043422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Пенсионный фонд </a:t>
            </a:r>
            <a:b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30" name="object 23"/>
          <p:cNvSpPr txBox="1"/>
          <p:nvPr/>
        </p:nvSpPr>
        <p:spPr>
          <a:xfrm>
            <a:off x="319577" y="1203598"/>
            <a:ext cx="3838284" cy="2031946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Выдача справок о размере пенсий (иных выплат) в день обращения (справка о видах и размерах выплат за период </a:t>
            </a:r>
            <a:br>
              <a:rPr lang="ru-RU" sz="1000" dirty="0"/>
            </a:br>
            <a:r>
              <a:rPr lang="ru-RU" sz="1000" dirty="0"/>
              <a:t>и справка о назначенных пенсиях и социальных выплатах </a:t>
            </a:r>
            <a:br>
              <a:rPr lang="ru-RU" sz="1000" dirty="0"/>
            </a:br>
            <a:r>
              <a:rPr lang="ru-RU" sz="1000" dirty="0"/>
              <a:t>на дату).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Информирование об отнесении к категории граждан </a:t>
            </a:r>
            <a:r>
              <a:rPr lang="ru-RU" sz="1000" dirty="0" err="1"/>
              <a:t>предпенсионного</a:t>
            </a:r>
            <a:r>
              <a:rPr lang="ru-RU" sz="1000" dirty="0"/>
              <a:t> возраста.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Предоставление сведений о трудовой деятельности зарегистрированного лица, содержащихся в его индивидуальном лицевом счете.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Первичная регистрация граждан в системе обязательного пенсионного страхования, обмен страхового свидетельства, </a:t>
            </a:r>
            <a:br>
              <a:rPr lang="ru-RU" sz="1000" dirty="0"/>
            </a:br>
            <a:r>
              <a:rPr lang="ru-RU" sz="1000" dirty="0"/>
              <a:t>выдача дубликата страхового свидетельства в режиме онлайн. 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788024" y="771550"/>
            <a:ext cx="4633363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здравоохранения </a:t>
            </a:r>
          </a:p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Москвы</a:t>
            </a:r>
          </a:p>
        </p:txBody>
      </p:sp>
      <p:sp>
        <p:nvSpPr>
          <p:cNvPr id="32" name="object 23"/>
          <p:cNvSpPr txBox="1"/>
          <p:nvPr/>
        </p:nvSpPr>
        <p:spPr>
          <a:xfrm>
            <a:off x="4788023" y="1203598"/>
            <a:ext cx="3960441" cy="1416393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Проект по выдаче одновременно со свидетельством </a:t>
            </a:r>
            <a:br>
              <a:rPr lang="ru-RU" sz="1000" dirty="0"/>
            </a:br>
            <a:r>
              <a:rPr lang="ru-RU" sz="1000" dirty="0"/>
              <a:t>о рождении сертификата на посещение ребенком первого года жизни врачей-специалистов в медицинских организациях государственной системы здравоохранения города Москвы.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Аппарат для измерения артериального давления </a:t>
            </a:r>
            <a:br>
              <a:rPr lang="ru-RU" sz="1000" dirty="0"/>
            </a:br>
            <a:r>
              <a:rPr lang="ru-RU" sz="1000" dirty="0"/>
              <a:t>в каждом центре </a:t>
            </a:r>
            <a:r>
              <a:rPr lang="ru-RU" sz="1000" dirty="0" err="1"/>
              <a:t>госуслуг</a:t>
            </a:r>
            <a:endParaRPr lang="ru-RU" sz="100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Кабинеты «Мое здоровье» во флагманах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11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EA225F-696E-4CB6-B50B-5F8DB2F25CD4}"/>
              </a:ext>
            </a:extLst>
          </p:cNvPr>
          <p:cNvSpPr/>
          <p:nvPr/>
        </p:nvSpPr>
        <p:spPr>
          <a:xfrm>
            <a:off x="4709473" y="3056805"/>
            <a:ext cx="345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9" dirty="0">
                <a:latin typeface="+mj-lt"/>
                <a:cs typeface="Arial" panose="020B0604020202020204" pitchFamily="34" charset="0"/>
              </a:rPr>
              <a:t>Предоставление компенсационной выплаты </a:t>
            </a:r>
            <a:br>
              <a:rPr lang="ru-RU" sz="1000" spc="-9" dirty="0">
                <a:latin typeface="+mj-lt"/>
                <a:cs typeface="Arial" panose="020B0604020202020204" pitchFamily="34" charset="0"/>
              </a:rPr>
            </a:br>
            <a:r>
              <a:rPr lang="ru-RU" sz="1000" spc="-9" dirty="0">
                <a:latin typeface="+mj-lt"/>
                <a:cs typeface="Arial" panose="020B0604020202020204" pitchFamily="34" charset="0"/>
              </a:rPr>
              <a:t>на приобретение предметов и средств, предназначенных для ухода за новорожденными детьми (для иногородних родителей)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418B1C0-05F1-498C-A36E-A83B446DA58C}"/>
              </a:ext>
            </a:extLst>
          </p:cNvPr>
          <p:cNvSpPr/>
          <p:nvPr/>
        </p:nvSpPr>
        <p:spPr>
          <a:xfrm>
            <a:off x="4715031" y="2777277"/>
            <a:ext cx="4175835" cy="30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C53A9848-4572-43BF-A794-B12245FEFFC8}"/>
              </a:ext>
            </a:extLst>
          </p:cNvPr>
          <p:cNvSpPr txBox="1"/>
          <p:nvPr/>
        </p:nvSpPr>
        <p:spPr>
          <a:xfrm>
            <a:off x="4787900" y="3883562"/>
            <a:ext cx="3838283" cy="21390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algn="l" fontAlgn="base"/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Центр «Содействие»</a:t>
            </a: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37633358-822C-4B15-91C1-C0C6BB4EDE39}"/>
              </a:ext>
            </a:extLst>
          </p:cNvPr>
          <p:cNvSpPr txBox="1"/>
          <p:nvPr/>
        </p:nvSpPr>
        <p:spPr>
          <a:xfrm>
            <a:off x="4787899" y="4160487"/>
            <a:ext cx="4105275" cy="331325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00" dirty="0">
                <a:latin typeface="+mj-lt"/>
              </a:rPr>
              <a:t>Две новые услуги ГБУ «Содействие» по обеспечению жилыми помещениями детей-сирот</a:t>
            </a:r>
          </a:p>
        </p:txBody>
      </p:sp>
    </p:spTree>
    <p:extLst>
      <p:ext uri="{BB962C8B-B14F-4D97-AF65-F5344CB8AC3E}">
        <p14:creationId xmlns:p14="http://schemas.microsoft.com/office/powerpoint/2010/main" val="65165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/>
          <p:nvPr/>
        </p:nvSpPr>
        <p:spPr>
          <a:xfrm>
            <a:off x="7884368" y="3853629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884368" y="2994368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884368" y="21699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491880" y="2283718"/>
            <a:ext cx="1008112" cy="1008112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915566"/>
            <a:ext cx="4186225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915566"/>
            <a:ext cx="4032448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9" name="object 23"/>
          <p:cNvSpPr txBox="1"/>
          <p:nvPr/>
        </p:nvSpPr>
        <p:spPr>
          <a:xfrm>
            <a:off x="395536" y="2355726"/>
            <a:ext cx="3384376" cy="577547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На портале mos.ru горожане могут оформить доступ к электронной медицинской карте.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31590"/>
            <a:ext cx="2664296" cy="5760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МЕДИЦИНСКАЯ КАРТА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5004048" y="2355726"/>
            <a:ext cx="3384376" cy="242420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b="1" dirty="0">
                <a:solidFill>
                  <a:srgbClr val="E74825"/>
                </a:solidFill>
              </a:rPr>
              <a:t>Выдача водительского </a:t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удостоверения в день обращения </a:t>
            </a:r>
          </a:p>
          <a:p>
            <a:pPr lvl="0"/>
            <a:r>
              <a:rPr lang="ru-RU" sz="1200" dirty="0"/>
              <a:t>(во флагманский офисах)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Оформление</a:t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загранпаспорта детям </a:t>
            </a:r>
            <a:br>
              <a:rPr lang="ru-RU" sz="1200" dirty="0"/>
            </a:br>
            <a:r>
              <a:rPr lang="ru-RU" sz="1200" dirty="0"/>
              <a:t>до 14 лет, зарегистрированным в Москве,</a:t>
            </a:r>
          </a:p>
          <a:p>
            <a:pPr lvl="0"/>
            <a:r>
              <a:rPr lang="ru-RU" sz="1200" dirty="0"/>
              <a:t>за сутки – ЮАО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Приобретение гражданства </a:t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несовершеннолетними детьми</a:t>
            </a:r>
            <a:br>
              <a:rPr lang="ru-RU" sz="1200" dirty="0"/>
            </a:br>
            <a:r>
              <a:rPr lang="ru-RU" sz="1200" dirty="0"/>
              <a:t>(иностранным гражданам и лицам </a:t>
            </a:r>
            <a:br>
              <a:rPr lang="ru-RU" sz="1200" dirty="0"/>
            </a:br>
            <a:r>
              <a:rPr lang="ru-RU" sz="1200" dirty="0"/>
              <a:t>без гражданства) – ЦАО и ЮЗАО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987574"/>
            <a:ext cx="2304256" cy="72008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СУПЕР-СЕРВИСЫ ФЛАГМАНОВ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1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12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ПОЛЕЗНЫЕ НОВОВВЕДЕНИЯ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42" y="2355726"/>
            <a:ext cx="772126" cy="48643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95536" y="3312414"/>
            <a:ext cx="3960440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Москвичи получат информацию о своем здоровье, диагностике, лечении в поликлиниках, выписанных рецептах и другие данные без посещения медучреждения. Главное преимущество электронной медкарты – доступность с любого устройства, </a:t>
            </a:r>
            <a:br>
              <a:rPr lang="en-US" sz="1200" dirty="0"/>
            </a:br>
            <a:r>
              <a:rPr lang="ru-RU" sz="1200" dirty="0"/>
              <a:t>ее невозможно потерять.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930" y="3065131"/>
            <a:ext cx="416950" cy="658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9582"/>
            <a:ext cx="864096" cy="798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067694"/>
            <a:ext cx="1296144" cy="122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9582"/>
            <a:ext cx="2006555" cy="850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431" y="3893061"/>
            <a:ext cx="489949" cy="6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 flipH="1" flipV="1">
            <a:off x="6588224" y="987574"/>
            <a:ext cx="2304256" cy="324036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</p:spPr>
      </p:pic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13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 ВЕТЕРАНАХ»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5" name="object 15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en-US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40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804248" y="2621370"/>
            <a:ext cx="2232247" cy="79299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ru-RU" sz="1200" dirty="0">
                <a:solidFill>
                  <a:schemeClr val="tx2"/>
                </a:solidFill>
              </a:rPr>
              <a:t>(в МФЦ Марьино – </a:t>
            </a:r>
            <a:r>
              <a:rPr lang="en-US" sz="1200" dirty="0">
                <a:solidFill>
                  <a:schemeClr val="tx2"/>
                </a:solidFill>
              </a:rPr>
              <a:t>&gt;500</a:t>
            </a:r>
            <a:r>
              <a:rPr lang="ru-RU" sz="1200" dirty="0">
                <a:solidFill>
                  <a:schemeClr val="tx2"/>
                </a:solidFill>
              </a:rPr>
              <a:t>)</a:t>
            </a:r>
          </a:p>
          <a:p>
            <a:pPr marL="8637" marR="252208"/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24"/>
          <p:cNvSpPr txBox="1"/>
          <p:nvPr/>
        </p:nvSpPr>
        <p:spPr>
          <a:xfrm>
            <a:off x="6804248" y="3627594"/>
            <a:ext cx="1838682" cy="60963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 </a:t>
            </a:r>
            <a:r>
              <a:rPr lang="ru-RU" sz="1200" dirty="0">
                <a:solidFill>
                  <a:schemeClr val="tx2"/>
                </a:solidFill>
              </a:rPr>
              <a:t>(в МФЦ Марьино – </a:t>
            </a:r>
            <a:r>
              <a:rPr lang="en-US" sz="1200" dirty="0">
                <a:solidFill>
                  <a:schemeClr val="tx2"/>
                </a:solidFill>
              </a:rPr>
              <a:t>&gt;</a:t>
            </a:r>
            <a:r>
              <a:rPr lang="ru-RU" sz="1200" dirty="0">
                <a:solidFill>
                  <a:schemeClr val="tx2"/>
                </a:solidFill>
              </a:rPr>
              <a:t>1</a:t>
            </a:r>
            <a:r>
              <a:rPr lang="en-US" sz="1200" dirty="0">
                <a:solidFill>
                  <a:schemeClr val="tx2"/>
                </a:solidFill>
              </a:rPr>
              <a:t>00</a:t>
            </a:r>
            <a:r>
              <a:rPr lang="ru-RU" sz="1200" dirty="0">
                <a:solidFill>
                  <a:schemeClr val="tx2"/>
                </a:solidFill>
              </a:rPr>
              <a:t>)</a:t>
            </a:r>
          </a:p>
          <a:p>
            <a:pPr marL="8637" marR="3455"/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516216" y="1275606"/>
            <a:ext cx="1511623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400" spc="-7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400" spc="-7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400" spc="-7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732239" y="2434788"/>
            <a:ext cx="1295599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&gt;23 000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26"/>
          <p:cNvSpPr txBox="1"/>
          <p:nvPr/>
        </p:nvSpPr>
        <p:spPr>
          <a:xfrm>
            <a:off x="6732240" y="3435846"/>
            <a:ext cx="1155924" cy="2216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804248" y="1635646"/>
            <a:ext cx="2016223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Великой Отечественной 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5" y="987574"/>
            <a:ext cx="2952328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076056" y="915566"/>
            <a:ext cx="3816424" cy="345638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3"/>
          <p:cNvSpPr txBox="1"/>
          <p:nvPr/>
        </p:nvSpPr>
        <p:spPr>
          <a:xfrm>
            <a:off x="6494955" y="1617326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b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проекта </a:t>
            </a:r>
          </a:p>
        </p:txBody>
      </p:sp>
      <p:sp>
        <p:nvSpPr>
          <p:cNvPr id="77" name="object 26"/>
          <p:cNvSpPr txBox="1"/>
          <p:nvPr/>
        </p:nvSpPr>
        <p:spPr>
          <a:xfrm>
            <a:off x="5148064" y="1793366"/>
            <a:ext cx="1197193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331918" y="3239408"/>
            <a:ext cx="1013339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494955" y="3048507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в центрах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48064" y="2283718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9470" y="218700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 документов про ВОВ изучено</a:t>
            </a:r>
          </a:p>
        </p:txBody>
      </p:sp>
      <p:sp>
        <p:nvSpPr>
          <p:cNvPr id="43" name="object 26"/>
          <p:cNvSpPr txBox="1"/>
          <p:nvPr/>
        </p:nvSpPr>
        <p:spPr>
          <a:xfrm>
            <a:off x="5148064" y="2787774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659" y="2541572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предметов</a:t>
            </a:r>
          </a:p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779662"/>
            <a:ext cx="4248472" cy="25088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О ПРОЕКТЕ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 – сохранить память о подвигах героев, подаривших будущим поколениям мирное небо над головой. </a:t>
            </a:r>
          </a:p>
          <a:p>
            <a:pPr algn="just">
              <a:spcBef>
                <a:spcPts val="600"/>
              </a:spcBef>
            </a:pP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ВЫСТАВКИ В ЦЕНТРАХ ГОСУСЛУГ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Фотографии и документы, письма с фронта, дневники солдат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не выставлялись.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0857" y="3651870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>
                <a:solidFill>
                  <a:srgbClr val="E74825"/>
                </a:solidFill>
              </a:rPr>
              <a:t>4,6</a:t>
            </a:r>
            <a:endParaRPr lang="ru-RU" sz="32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b="1" i="0" cap="all" dirty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4955" y="365187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050" i="0" dirty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92080" y="1059582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/>
              <a:t>За время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10698"/>
            <a:ext cx="2592288" cy="556278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03648" y="4803998"/>
            <a:ext cx="66156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31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14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23528" y="627534"/>
            <a:ext cx="856895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ОБ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 flipH="1" flipV="1">
            <a:off x="3200494" y="992623"/>
            <a:ext cx="2831053" cy="1363225"/>
          </a:xfrm>
          <a:prstGeom prst="rect">
            <a:avLst/>
          </a:prstGeom>
          <a:solidFill>
            <a:srgbClr val="E74825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flipH="1" flipV="1">
            <a:off x="6211574" y="992626"/>
            <a:ext cx="2680901" cy="3341499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15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СОВРЕМЕННЫЙ МЕДИЦИНСКИЙ ДИАГНОСТИЧЕСКИЙ КОМПЛЕКС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1165794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1511692"/>
            <a:ext cx="2671319" cy="65505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экспресс-анализа ключевых показателей организма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435901" y="2240493"/>
            <a:ext cx="2232247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400" spc="-7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обследований</a:t>
            </a:r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006330" y="1154677"/>
            <a:ext cx="1013942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1200" b="1" cap="all" dirty="0">
                <a:solidFill>
                  <a:srgbClr val="E74825"/>
                </a:solidFill>
              </a:rPr>
              <a:t>В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228184" y="1859902"/>
            <a:ext cx="1447594" cy="5477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&gt;28 000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444209" y="1489457"/>
            <a:ext cx="2628292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центрах «Мои Документы»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object 21"/>
          <p:cNvSpPr txBox="1"/>
          <p:nvPr/>
        </p:nvSpPr>
        <p:spPr>
          <a:xfrm>
            <a:off x="3347865" y="2740356"/>
            <a:ext cx="2808310" cy="159377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В трех флагманских офисах появились </a:t>
            </a:r>
            <a:r>
              <a:rPr lang="ru-RU" sz="1400" b="1" dirty="0"/>
              <a:t>роботы-диагносты</a:t>
            </a:r>
            <a:r>
              <a:rPr lang="ru-RU" sz="1400" dirty="0"/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Искусственный интеллект может измерить температуру тела, уровень сахара и кислорода </a:t>
            </a:r>
            <a:br>
              <a:rPr lang="ru-RU" sz="1400" dirty="0"/>
            </a:br>
            <a:r>
              <a:rPr lang="ru-RU" sz="1400" dirty="0"/>
              <a:t>в крови, давление и пульс, </a:t>
            </a:r>
            <a:br>
              <a:rPr lang="ru-RU" sz="1400" dirty="0"/>
            </a:br>
            <a:r>
              <a:rPr lang="ru-RU" sz="1400" dirty="0"/>
              <a:t>объем легких человека</a:t>
            </a:r>
          </a:p>
        </p:txBody>
      </p:sp>
      <p:sp>
        <p:nvSpPr>
          <p:cNvPr id="54" name="object 26"/>
          <p:cNvSpPr txBox="1"/>
          <p:nvPr/>
        </p:nvSpPr>
        <p:spPr>
          <a:xfrm>
            <a:off x="5985257" y="2586183"/>
            <a:ext cx="648072" cy="39478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3"/>
          <p:cNvSpPr txBox="1"/>
          <p:nvPr/>
        </p:nvSpPr>
        <p:spPr>
          <a:xfrm>
            <a:off x="6450376" y="2902330"/>
            <a:ext cx="2016223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dirty="0"/>
              <a:t>видов исследований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45239" y="3159465"/>
            <a:ext cx="1354758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4,55</a:t>
            </a:r>
            <a:r>
              <a:rPr lang="ru-RU" sz="3200" b="1" i="0" cap="all" dirty="0">
                <a:solidFill>
                  <a:srgbClr val="E74825"/>
                </a:solidFill>
              </a:rPr>
              <a:t> </a:t>
            </a:r>
            <a:r>
              <a:rPr lang="ru-RU" sz="1200" b="1" i="0" cap="all" dirty="0">
                <a:solidFill>
                  <a:srgbClr val="E74825"/>
                </a:solidFill>
              </a:rPr>
              <a:t>из 5</a:t>
            </a:r>
            <a:r>
              <a:rPr lang="ru-RU" sz="1400" b="1" i="0" cap="all" dirty="0">
                <a:solidFill>
                  <a:srgbClr val="E74825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44209" y="3740442"/>
            <a:ext cx="2430015" cy="4184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400" i="0" dirty="0">
                <a:solidFill>
                  <a:schemeClr val="tx2"/>
                </a:solidFill>
              </a:rPr>
              <a:t>средняя оценка комплекса москвичами</a:t>
            </a:r>
          </a:p>
        </p:txBody>
      </p:sp>
    </p:spTree>
    <p:extLst>
      <p:ext uri="{BB962C8B-B14F-4D97-AF65-F5344CB8AC3E}">
        <p14:creationId xmlns:p14="http://schemas.microsoft.com/office/powerpoint/2010/main" val="142628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323528" y="2715767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195736" y="2283718"/>
            <a:ext cx="1589918" cy="37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211960" y="2283718"/>
            <a:ext cx="158417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2283718"/>
            <a:ext cx="2088232" cy="36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3657840"/>
            <a:ext cx="8346570" cy="930134"/>
            <a:chOff x="278235" y="3716484"/>
            <a:chExt cx="8521202" cy="949593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6815" y="3716484"/>
              <a:ext cx="857406" cy="868863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7160" y="3723878"/>
              <a:ext cx="747326" cy="8608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896" y="3723878"/>
              <a:ext cx="548670" cy="860844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20" y="3723878"/>
              <a:ext cx="917602" cy="860844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6849" y="3723878"/>
              <a:ext cx="849492" cy="860844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3701" y="3723878"/>
              <a:ext cx="1545736" cy="94219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235" y="3723878"/>
              <a:ext cx="665971" cy="860844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06" y="3723878"/>
              <a:ext cx="664080" cy="86084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8302" y="3723878"/>
              <a:ext cx="749217" cy="860844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6300192" y="2283718"/>
            <a:ext cx="2012596" cy="3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95536" y="278777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который обеспечивает революционно новый уровень сервиса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724128" y="2787774"/>
            <a:ext cx="2927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2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0" name="Полилиния 39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323528" y="2715767"/>
            <a:ext cx="4824536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709" y="776219"/>
            <a:ext cx="2768772" cy="16936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691" y="776820"/>
            <a:ext cx="2809485" cy="169248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6"/>
          <a:stretch/>
        </p:blipFill>
        <p:spPr>
          <a:xfrm>
            <a:off x="323528" y="760743"/>
            <a:ext cx="3019393" cy="170856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7" name="Полилиния 46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7544" y="2787774"/>
            <a:ext cx="4896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292080" y="2787774"/>
            <a:ext cx="352839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270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978" y="3723878"/>
            <a:ext cx="2717870" cy="81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кафе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718430"/>
            <a:ext cx="223794" cy="316433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3127586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204374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982362"/>
            <a:ext cx="223794" cy="31643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3718430"/>
            <a:ext cx="223794" cy="31643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4108354"/>
            <a:ext cx="223794" cy="31643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3718430"/>
            <a:ext cx="223794" cy="31643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4108354"/>
            <a:ext cx="223794" cy="3164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4227573"/>
            <a:ext cx="223794" cy="3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рямоугольник 1023"/>
          <p:cNvSpPr/>
          <p:nvPr/>
        </p:nvSpPr>
        <p:spPr>
          <a:xfrm>
            <a:off x="3059832" y="105958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/>
              <a:t>госуслуг</a:t>
            </a:r>
            <a:r>
              <a:rPr lang="ru-RU" sz="1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9502"/>
            <a:ext cx="2851178" cy="4122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987824" y="4803998"/>
            <a:ext cx="5031513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idx="14"/>
          </p:nvPr>
        </p:nvSpPr>
        <p:spPr>
          <a:xfrm>
            <a:off x="611560" y="2197421"/>
            <a:ext cx="1944216" cy="1886497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интересов.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59832" y="2355726"/>
            <a:ext cx="2808312" cy="192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—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/>
              <a:t>Собянин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995686"/>
            <a:ext cx="4425545" cy="218452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Тренеры Учебного центра </a:t>
            </a:r>
            <a:r>
              <a:rPr lang="ru-RU" dirty="0">
                <a:solidFill>
                  <a:schemeClr val="tx1"/>
                </a:solidFill>
              </a:rPr>
              <a:t>–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71550"/>
            <a:ext cx="4172366" cy="3716445"/>
          </a:xfrm>
          <a:prstGeom prst="rect">
            <a:avLst/>
          </a:prstGeom>
        </p:spPr>
      </p:pic>
      <p:sp>
        <p:nvSpPr>
          <p:cNvPr id="26" name="Текст 3"/>
          <p:cNvSpPr txBox="1">
            <a:spLocks/>
          </p:cNvSpPr>
          <p:nvPr/>
        </p:nvSpPr>
        <p:spPr>
          <a:xfrm>
            <a:off x="4355976" y="826595"/>
            <a:ext cx="4139762" cy="112527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>
                <a:solidFill>
                  <a:srgbClr val="E74825"/>
                </a:solidFill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</a:p>
          <a:p>
            <a:endParaRPr lang="ru-RU" dirty="0">
              <a:solidFill>
                <a:srgbClr val="E74825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4803998"/>
            <a:ext cx="5904656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4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УЧЕБНЫЙ ЦЕНТР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109" y="699542"/>
            <a:ext cx="3306363" cy="1546692"/>
          </a:xfrm>
          <a:prstGeom prst="rect">
            <a:avLst/>
          </a:prstGeom>
        </p:spPr>
      </p:pic>
      <p:sp>
        <p:nvSpPr>
          <p:cNvPr id="102" name="Прямоугольник с двумя скругленными противолежащими углами 101"/>
          <p:cNvSpPr/>
          <p:nvPr/>
        </p:nvSpPr>
        <p:spPr>
          <a:xfrm>
            <a:off x="5877389" y="1831735"/>
            <a:ext cx="2417912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 flipH="1">
            <a:off x="7236296" y="195486"/>
            <a:ext cx="1584176" cy="1584176"/>
            <a:chOff x="395536" y="195486"/>
            <a:chExt cx="1687116" cy="1656184"/>
          </a:xfrm>
          <a:effectLst/>
        </p:grpSpPr>
        <p:sp>
          <p:nvSpPr>
            <p:cNvPr id="63" name="Полилиния 6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083237" y="1955905"/>
            <a:ext cx="2213487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возможности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4659982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00" i="1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547664" y="627534"/>
            <a:ext cx="3744416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7494"/>
            <a:ext cx="1196268" cy="508834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5844568" y="2968148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844568" y="3794533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395536" y="1059583"/>
            <a:ext cx="2072496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40952" y="1197749"/>
            <a:ext cx="1881632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центры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398411" y="2317817"/>
            <a:ext cx="1313704" cy="50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74825"/>
                </a:solidFill>
              </a:rPr>
              <a:t>&gt;</a:t>
            </a:r>
            <a:r>
              <a:rPr lang="ru-RU" sz="2800" b="1" dirty="0">
                <a:solidFill>
                  <a:srgbClr val="E74825"/>
                </a:solidFill>
              </a:rPr>
              <a:t>270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433714" y="2519247"/>
            <a:ext cx="1526353" cy="23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6398411" y="3884115"/>
            <a:ext cx="1919282" cy="1129196"/>
            <a:chOff x="5252379" y="1935838"/>
            <a:chExt cx="2000538" cy="1177003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5252379" y="1935838"/>
              <a:ext cx="17808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E74825"/>
                  </a:solidFill>
                </a:rPr>
                <a:t>~</a:t>
              </a:r>
              <a:r>
                <a:rPr lang="en-US" sz="2800" b="1" dirty="0">
                  <a:solidFill>
                    <a:srgbClr val="E74825"/>
                  </a:solidFill>
                </a:rPr>
                <a:t>70000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500877" y="2400650"/>
              <a:ext cx="1752040" cy="71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tx2"/>
                  </a:solidFill>
                </a:rPr>
                <a:t>Посетителей</a:t>
              </a:r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ru-RU" sz="1200" dirty="0">
                  <a:solidFill>
                    <a:schemeClr val="tx2"/>
                  </a:solidFill>
                </a:rPr>
                <a:t>в день (МФЦ Марьино –</a:t>
              </a:r>
              <a:r>
                <a:rPr lang="en-US" sz="1200" dirty="0">
                  <a:solidFill>
                    <a:schemeClr val="tx2"/>
                  </a:solidFill>
                </a:rPr>
                <a:t>&gt;1,4 </a:t>
              </a:r>
              <a:r>
                <a:rPr lang="ru-RU" sz="1200" dirty="0">
                  <a:solidFill>
                    <a:schemeClr val="tx2"/>
                  </a:solidFill>
                </a:rPr>
                <a:t>тыс.)</a:t>
              </a:r>
            </a:p>
            <a:p>
              <a:pPr>
                <a:lnSpc>
                  <a:spcPct val="80000"/>
                </a:lnSpc>
              </a:pP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53" y="2292562"/>
            <a:ext cx="556543" cy="5565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526" y="4011259"/>
            <a:ext cx="540265" cy="54026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045" y="2908908"/>
            <a:ext cx="936106" cy="936104"/>
          </a:xfrm>
          <a:prstGeom prst="rect">
            <a:avLst/>
          </a:prstGeom>
        </p:spPr>
      </p:pic>
      <p:sp>
        <p:nvSpPr>
          <p:cNvPr id="6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</a:t>
            </a:fld>
            <a:endParaRPr lang="ru-RU" sz="1800" dirty="0">
              <a:solidFill>
                <a:srgbClr val="F8F0E8"/>
              </a:solidFill>
            </a:endParaRPr>
          </a:p>
        </p:txBody>
      </p:sp>
      <p:sp>
        <p:nvSpPr>
          <p:cNvPr id="110" name="object 27"/>
          <p:cNvSpPr txBox="1"/>
          <p:nvPr/>
        </p:nvSpPr>
        <p:spPr>
          <a:xfrm>
            <a:off x="1255106" y="2368370"/>
            <a:ext cx="1340660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районных </a:t>
            </a:r>
          </a:p>
          <a:p>
            <a:pPr marR="5080"/>
            <a:r>
              <a:rPr lang="ru-RU" sz="1200" dirty="0">
                <a:solidFill>
                  <a:schemeClr val="tx2"/>
                </a:solidFill>
              </a:rPr>
              <a:t>центров </a:t>
            </a:r>
            <a:r>
              <a:rPr lang="ru-RU" sz="1200" dirty="0" err="1">
                <a:solidFill>
                  <a:schemeClr val="tx2"/>
                </a:solidFill>
              </a:rPr>
              <a:t>госуслуг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11238" y="1746398"/>
            <a:ext cx="1173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74825"/>
                </a:solidFill>
              </a:rPr>
              <a:t>&gt; </a:t>
            </a:r>
            <a:r>
              <a:rPr lang="ru-RU" sz="2400" b="1" dirty="0">
                <a:solidFill>
                  <a:srgbClr val="E74825"/>
                </a:solidFill>
              </a:rPr>
              <a:t>130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97" y="1808305"/>
            <a:ext cx="628406" cy="624010"/>
          </a:xfrm>
          <a:prstGeom prst="rect">
            <a:avLst/>
          </a:prstGeom>
        </p:spPr>
      </p:pic>
      <p:sp>
        <p:nvSpPr>
          <p:cNvPr id="84" name="object 27"/>
          <p:cNvSpPr txBox="1"/>
          <p:nvPr/>
        </p:nvSpPr>
        <p:spPr>
          <a:xfrm>
            <a:off x="2915112" y="2368370"/>
            <a:ext cx="2543725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флагманских офиса ЦАО, ЮЗАО, ЮАО, ВАО и Дворец на ВДНХ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507218" y="1746398"/>
            <a:ext cx="107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74825"/>
                </a:solidFill>
              </a:rPr>
              <a:t>4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2902564" y="911556"/>
            <a:ext cx="1598328" cy="679132"/>
            <a:chOff x="-45125" y="3835963"/>
            <a:chExt cx="1665997" cy="70788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-45125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62704" y="3917919"/>
              <a:ext cx="1358168" cy="545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дней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br>
                <a:rPr lang="ru-RU" sz="1400" dirty="0">
                  <a:solidFill>
                    <a:schemeClr val="tx2"/>
                  </a:solidFill>
                </a:rPr>
              </a:br>
              <a:r>
                <a:rPr lang="ru-RU" sz="1400" dirty="0">
                  <a:solidFill>
                    <a:schemeClr val="tx2"/>
                  </a:solidFill>
                </a:rPr>
                <a:t>в неделю</a:t>
              </a:r>
            </a:p>
          </p:txBody>
        </p:sp>
      </p:grpSp>
      <p:sp>
        <p:nvSpPr>
          <p:cNvPr id="114" name="Объект 6"/>
          <p:cNvSpPr txBox="1">
            <a:spLocks/>
          </p:cNvSpPr>
          <p:nvPr/>
        </p:nvSpPr>
        <p:spPr>
          <a:xfrm>
            <a:off x="1253604" y="3304777"/>
            <a:ext cx="1496639" cy="2391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8.00</a:t>
            </a:r>
            <a:r>
              <a:rPr lang="ru-RU" sz="18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18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20.00</a:t>
            </a:r>
            <a:endParaRPr lang="ru-RU" sz="1800" spc="-50" dirty="0">
              <a:solidFill>
                <a:srgbClr val="E74825"/>
              </a:solidFill>
            </a:endParaRPr>
          </a:p>
        </p:txBody>
      </p:sp>
      <p:sp>
        <p:nvSpPr>
          <p:cNvPr id="116" name="Объект 6"/>
          <p:cNvSpPr txBox="1">
            <a:spLocks/>
          </p:cNvSpPr>
          <p:nvPr/>
        </p:nvSpPr>
        <p:spPr>
          <a:xfrm>
            <a:off x="2897217" y="3304777"/>
            <a:ext cx="1843585" cy="2360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10.00</a:t>
            </a:r>
            <a:r>
              <a:rPr lang="ru-RU" sz="24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24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22.00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81" y="3098402"/>
            <a:ext cx="573922" cy="573922"/>
          </a:xfrm>
          <a:prstGeom prst="rect">
            <a:avLst/>
          </a:prstGeom>
        </p:spPr>
      </p:pic>
      <p:sp>
        <p:nvSpPr>
          <p:cNvPr id="143" name="Прямоугольник 142"/>
          <p:cNvSpPr/>
          <p:nvPr/>
        </p:nvSpPr>
        <p:spPr>
          <a:xfrm>
            <a:off x="546453" y="2968148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5" name="Группа 144"/>
          <p:cNvGrpSpPr/>
          <p:nvPr/>
        </p:nvGrpSpPr>
        <p:grpSpPr>
          <a:xfrm>
            <a:off x="1011237" y="3877300"/>
            <a:ext cx="1659527" cy="1217468"/>
            <a:chOff x="4208948" y="2030631"/>
            <a:chExt cx="1729787" cy="1269011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4208948" y="2030631"/>
              <a:ext cx="1729787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&gt;</a:t>
              </a:r>
              <a:r>
                <a:rPr lang="ru-RU" sz="2800" b="1" dirty="0">
                  <a:solidFill>
                    <a:srgbClr val="FF0000"/>
                  </a:solidFill>
                </a:rPr>
                <a:t>100</a:t>
              </a:r>
              <a:r>
                <a:rPr lang="en-US" sz="2800" b="1" dirty="0">
                  <a:solidFill>
                    <a:srgbClr val="FF0000"/>
                  </a:solidFill>
                </a:rPr>
                <a:t>00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4458505" y="2433464"/>
              <a:ext cx="1296422" cy="866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Сотрудников (МФЦ Марьино – 144 специалиста)</a:t>
              </a:r>
            </a:p>
          </p:txBody>
        </p:sp>
      </p:grpSp>
      <p:pic>
        <p:nvPicPr>
          <p:cNvPr id="148" name="Рисунок 1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56" y="3977305"/>
            <a:ext cx="570741" cy="574759"/>
          </a:xfrm>
          <a:prstGeom prst="rect">
            <a:avLst/>
          </a:prstGeom>
        </p:spPr>
      </p:pic>
      <p:grpSp>
        <p:nvGrpSpPr>
          <p:cNvPr id="149" name="Группа 148"/>
          <p:cNvGrpSpPr/>
          <p:nvPr/>
        </p:nvGrpSpPr>
        <p:grpSpPr>
          <a:xfrm>
            <a:off x="3217297" y="3877299"/>
            <a:ext cx="1597687" cy="1402134"/>
            <a:chOff x="5230632" y="1738688"/>
            <a:chExt cx="1665329" cy="1461496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230632" y="1738688"/>
              <a:ext cx="1665329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&gt;</a:t>
              </a:r>
              <a:r>
                <a:rPr lang="ru-RU" sz="2800" b="1" dirty="0">
                  <a:solidFill>
                    <a:srgbClr val="FF0000"/>
                  </a:solidFill>
                </a:rPr>
                <a:t>700</a:t>
              </a:r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5480191" y="2141521"/>
              <a:ext cx="1269258" cy="1058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окон приема (МФЦ Марьино – 106 окон)</a:t>
              </a:r>
            </a:p>
            <a:p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52" name="Рисунок 1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569" y="3998221"/>
            <a:ext cx="540701" cy="540701"/>
          </a:xfrm>
          <a:prstGeom prst="rect">
            <a:avLst/>
          </a:prstGeom>
        </p:spPr>
      </p:pic>
      <p:sp>
        <p:nvSpPr>
          <p:cNvPr id="153" name="Прямоугольник 152"/>
          <p:cNvSpPr/>
          <p:nvPr/>
        </p:nvSpPr>
        <p:spPr>
          <a:xfrm>
            <a:off x="546453" y="3795446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64813" y="3207723"/>
            <a:ext cx="176083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 без привязки 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к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6485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 flipV="1">
            <a:off x="2699792" y="1995686"/>
            <a:ext cx="6192688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2699792" y="987575"/>
            <a:ext cx="230425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2987824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98" y="3343896"/>
            <a:ext cx="307974" cy="307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365" y="2842996"/>
            <a:ext cx="360040" cy="360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936" y="2249532"/>
            <a:ext cx="392899" cy="394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991" y="2139702"/>
            <a:ext cx="429667" cy="429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416" y="3848114"/>
            <a:ext cx="406817" cy="406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665" y="2643758"/>
            <a:ext cx="476319" cy="476319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709" y="3826318"/>
            <a:ext cx="399353" cy="399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309" y="3322923"/>
            <a:ext cx="369031" cy="320812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3779912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Пульты</a:t>
            </a:r>
            <a:br>
              <a:rPr lang="ru-RU" b="0" i="1" cap="none" dirty="0">
                <a:solidFill>
                  <a:schemeClr val="tx2"/>
                </a:solidFill>
              </a:rPr>
            </a:br>
            <a:r>
              <a:rPr lang="ru-RU" b="0" i="1" cap="none" dirty="0">
                <a:solidFill>
                  <a:schemeClr val="tx2"/>
                </a:solidFill>
              </a:rPr>
              <a:t>оценки качества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3779912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chemeClr val="tx2"/>
                </a:solidFill>
              </a:rPr>
              <a:t>E-mail</a:t>
            </a:r>
            <a:r>
              <a:rPr lang="ru-RU" b="0" i="1" cap="none" dirty="0">
                <a:solidFill>
                  <a:schemeClr val="tx2"/>
                </a:solidFill>
              </a:rPr>
              <a:t> </a:t>
            </a:r>
            <a:r>
              <a:rPr lang="en-US" b="0" i="1" cap="none" dirty="0">
                <a:solidFill>
                  <a:schemeClr val="tx2"/>
                </a:solidFill>
              </a:rPr>
              <a:t>/</a:t>
            </a:r>
            <a:r>
              <a:rPr lang="ru-RU" b="0" i="1" cap="none" dirty="0">
                <a:solidFill>
                  <a:schemeClr val="tx2"/>
                </a:solidFill>
              </a:rPr>
              <a:t> Почта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6588224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3779912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588224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6588224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3779912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588224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148064" y="1203598"/>
            <a:ext cx="3798567" cy="663346"/>
            <a:chOff x="530937" y="2713741"/>
            <a:chExt cx="3798567" cy="66334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0937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solidFill>
                    <a:srgbClr val="E74825"/>
                  </a:solidFill>
                </a:rPr>
                <a:t>97</a:t>
              </a:r>
              <a:r>
                <a:rPr lang="ru-RU" sz="4400" b="1" dirty="0">
                  <a:solidFill>
                    <a:srgbClr val="E74825"/>
                  </a:solidFill>
                </a:rPr>
                <a:t>%</a:t>
              </a:r>
              <a:endParaRPr lang="ru-RU" sz="2800" dirty="0">
                <a:solidFill>
                  <a:srgbClr val="E74825"/>
                </a:solidFill>
              </a:endParaRP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2619170" y="2713741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52" y="304237"/>
            <a:ext cx="2074184" cy="4571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2639001" y="627534"/>
            <a:ext cx="625347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627784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771800" y="4803998"/>
            <a:ext cx="367240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444208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3" name="Заголовок 13"/>
          <p:cNvSpPr txBox="1">
            <a:spLocks/>
          </p:cNvSpPr>
          <p:nvPr/>
        </p:nvSpPr>
        <p:spPr>
          <a:xfrm>
            <a:off x="8748464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20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59910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>
                <a:solidFill>
                  <a:schemeClr val="tx2"/>
                </a:solidFill>
              </a:rPr>
            </a:br>
            <a:r>
              <a:rPr lang="ru-RU" sz="2800" i="1" cap="none" dirty="0">
                <a:solidFill>
                  <a:schemeClr val="tx2"/>
                </a:solidFill>
              </a:rPr>
              <a:t>о жителях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/>
              <a:t>Спасибо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22" y="3825569"/>
            <a:ext cx="1792410" cy="762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277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 flipV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</p:spPr>
      </p:pic>
      <p:grpSp>
        <p:nvGrpSpPr>
          <p:cNvPr id="109" name="Группа 108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102" name="Полилиния 101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31120"/>
            <a:ext cx="2845571" cy="202352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99" name="Полилиния 9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971600" y="3723878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Доступная среда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699792" y="3723878"/>
            <a:ext cx="1990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сурдоперевода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97750" y="3795886"/>
            <a:ext cx="13424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Велопарковка</a:t>
            </a: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648700"/>
            <a:ext cx="576064" cy="578008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476969"/>
            <a:ext cx="576064" cy="576064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1419622"/>
            <a:ext cx="649172" cy="648073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521054"/>
            <a:ext cx="546640" cy="546640"/>
          </a:xfrm>
          <a:prstGeom prst="rect">
            <a:avLst/>
          </a:prstGeom>
        </p:spPr>
      </p:pic>
      <p:cxnSp>
        <p:nvCxnSpPr>
          <p:cNvPr id="184" name="Прямая соединительная линия 183"/>
          <p:cNvCxnSpPr/>
          <p:nvPr/>
        </p:nvCxnSpPr>
        <p:spPr>
          <a:xfrm>
            <a:off x="323528" y="1131590"/>
            <a:ext cx="0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1346230" y="2089760"/>
            <a:ext cx="8495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Комната матери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и ребенка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46754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Детский уголок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Кофе/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 err="1">
                <a:solidFill>
                  <a:srgbClr val="561C0E"/>
                </a:solidFill>
              </a:rPr>
              <a:t>снэки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Зона обмена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книгами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Кулер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водой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4644008" y="2089760"/>
            <a:ext cx="967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Стойка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газетами</a:t>
            </a:r>
          </a:p>
        </p:txBody>
      </p:sp>
      <p:sp>
        <p:nvSpPr>
          <p:cNvPr id="247" name="Прямоугольник с двумя скругленными противолежащими углами 246"/>
          <p:cNvSpPr/>
          <p:nvPr/>
        </p:nvSpPr>
        <p:spPr>
          <a:xfrm>
            <a:off x="323528" y="987574"/>
            <a:ext cx="1584176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комфорта</a:t>
            </a:r>
          </a:p>
        </p:txBody>
      </p:sp>
      <p:sp>
        <p:nvSpPr>
          <p:cNvPr id="285" name="Прямоугольник 284"/>
          <p:cNvSpPr/>
          <p:nvPr/>
        </p:nvSpPr>
        <p:spPr>
          <a:xfrm flipV="1">
            <a:off x="2339752" y="3219822"/>
            <a:ext cx="345638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рямоугольник с двумя скругленными противолежащими углами 285"/>
          <p:cNvSpPr/>
          <p:nvPr/>
        </p:nvSpPr>
        <p:spPr>
          <a:xfrm>
            <a:off x="323528" y="3075806"/>
            <a:ext cx="187220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TextBox 286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доступности</a:t>
            </a:r>
          </a:p>
        </p:txBody>
      </p:sp>
      <p:pic>
        <p:nvPicPr>
          <p:cNvPr id="294" name="Рисунок 2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54" y="1491630"/>
            <a:ext cx="576064" cy="576064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79862"/>
            <a:ext cx="576064" cy="578009"/>
          </a:xfrm>
          <a:prstGeom prst="rect">
            <a:avLst/>
          </a:prstGeom>
        </p:spPr>
      </p:pic>
      <p:pic>
        <p:nvPicPr>
          <p:cNvPr id="296" name="Рисунок 2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954"/>
            <a:ext cx="528740" cy="52874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21934"/>
            <a:ext cx="433992" cy="4339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347614"/>
            <a:ext cx="787625" cy="787625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3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85" name="Полилиния 8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89" name="Полилиния 8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Прямоугольник 73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V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323528" y="987574"/>
            <a:ext cx="223224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экономии времени</a:t>
            </a:r>
          </a:p>
        </p:txBody>
      </p:sp>
      <p:sp>
        <p:nvSpPr>
          <p:cNvPr id="79" name="Прямоугольник 78"/>
          <p:cNvSpPr/>
          <p:nvPr/>
        </p:nvSpPr>
        <p:spPr>
          <a:xfrm flipV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323528" y="3075806"/>
            <a:ext cx="151216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удобства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Администратор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зала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651870"/>
            <a:ext cx="593680" cy="5936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91630"/>
            <a:ext cx="576064" cy="57606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91630"/>
            <a:ext cx="504056" cy="50575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44" y="3651870"/>
            <a:ext cx="568226" cy="568224"/>
          </a:xfrm>
          <a:prstGeom prst="rect">
            <a:avLst/>
          </a:prstGeom>
        </p:spPr>
      </p:pic>
      <p:cxnSp>
        <p:nvCxnSpPr>
          <p:cNvPr id="82" name="Прямая соединительная линия 81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Терминал передачи</a:t>
            </a:r>
          </a:p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показаний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 err="1">
                <a:solidFill>
                  <a:schemeClr val="tx2"/>
                </a:solidFill>
              </a:rPr>
              <a:t>Фотокабины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госпошлин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окне приема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терминале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Копирование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документов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Бесплатный </a:t>
            </a:r>
            <a:r>
              <a:rPr lang="en-US" sz="1100" i="1" dirty="0" err="1">
                <a:solidFill>
                  <a:schemeClr val="tx2"/>
                </a:solidFill>
              </a:rPr>
              <a:t>WiFi</a:t>
            </a:r>
            <a:endParaRPr lang="en-US" sz="1100" i="1" dirty="0">
              <a:solidFill>
                <a:schemeClr val="tx2"/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91630"/>
            <a:ext cx="576064" cy="577039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419622"/>
            <a:ext cx="642559" cy="643646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19622"/>
            <a:ext cx="648072" cy="648072"/>
          </a:xfrm>
          <a:prstGeom prst="rect">
            <a:avLst/>
          </a:prstGeom>
        </p:spPr>
      </p:pic>
      <p:cxnSp>
        <p:nvCxnSpPr>
          <p:cNvPr id="116" name="Прямая соединительная линия 115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1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4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 flipV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899592" y="3219822"/>
            <a:ext cx="4176464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99792" y="3982578"/>
            <a:ext cx="1728192" cy="245356"/>
          </a:xfrm>
          <a:prstGeom prst="roundRect">
            <a:avLst/>
          </a:prstGeom>
          <a:solidFill>
            <a:srgbClr val="E2C2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95534" y="1851670"/>
            <a:ext cx="8280922" cy="0"/>
          </a:xfrm>
          <a:prstGeom prst="line">
            <a:avLst/>
          </a:prstGeom>
          <a:ln w="38100">
            <a:solidFill>
              <a:srgbClr val="CD965F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lnSpc>
                  <a:spcPct val="80000"/>
                </a:lnSpc>
                <a:buNone/>
              </a:pPr>
              <a:r>
                <a:rPr lang="ru-RU" cap="none" dirty="0">
                  <a:solidFill>
                    <a:srgbClr val="E74825"/>
                  </a:solidFill>
                </a:rPr>
                <a:t>в подарок</a:t>
              </a: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кофе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19822"/>
            <a:ext cx="1080120" cy="996936"/>
          </a:xfrm>
          <a:prstGeom prst="rect">
            <a:avLst/>
          </a:prstGeom>
        </p:spPr>
      </p:pic>
      <p:sp>
        <p:nvSpPr>
          <p:cNvPr id="95" name="Объект 6"/>
          <p:cNvSpPr txBox="1">
            <a:spLocks/>
          </p:cNvSpPr>
          <p:nvPr/>
        </p:nvSpPr>
        <p:spPr>
          <a:xfrm>
            <a:off x="2699792" y="3723878"/>
            <a:ext cx="1129015" cy="257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1600" cap="none" dirty="0">
                <a:solidFill>
                  <a:srgbClr val="E74825"/>
                </a:solidFill>
              </a:rPr>
              <a:t>&gt;15</a:t>
            </a:r>
            <a:r>
              <a:rPr lang="ru-RU" sz="1600" cap="none" dirty="0">
                <a:solidFill>
                  <a:srgbClr val="E74825"/>
                </a:solidFill>
              </a:rPr>
              <a:t> минут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291830"/>
            <a:ext cx="1170953" cy="1080770"/>
          </a:xfrm>
          <a:prstGeom prst="rect">
            <a:avLst/>
          </a:prstGeom>
        </p:spPr>
      </p:pic>
      <p:sp>
        <p:nvSpPr>
          <p:cNvPr id="28" name="Объект 6"/>
          <p:cNvSpPr txBox="1">
            <a:spLocks/>
          </p:cNvSpPr>
          <p:nvPr/>
        </p:nvSpPr>
        <p:spPr>
          <a:xfrm>
            <a:off x="2699792" y="3363838"/>
            <a:ext cx="2304256" cy="3445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0" cap="none" dirty="0">
                <a:solidFill>
                  <a:schemeClr val="tx2"/>
                </a:solidFill>
              </a:rPr>
              <a:t>ожидание в очереди</a:t>
            </a:r>
          </a:p>
        </p:txBody>
      </p:sp>
      <p:sp>
        <p:nvSpPr>
          <p:cNvPr id="94" name="Объект 6"/>
          <p:cNvSpPr txBox="1">
            <a:spLocks/>
          </p:cNvSpPr>
          <p:nvPr/>
        </p:nvSpPr>
        <p:spPr>
          <a:xfrm>
            <a:off x="2699792" y="3992617"/>
            <a:ext cx="1728192" cy="3879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0" i="1" dirty="0">
                <a:solidFill>
                  <a:srgbClr val="561C0E"/>
                </a:solidFill>
              </a:rPr>
              <a:t>В МФЦ Марьино        &lt; 0,17% </a:t>
            </a:r>
            <a:r>
              <a:rPr lang="ru-RU" sz="1200" b="0" i="1" cap="none" dirty="0">
                <a:solidFill>
                  <a:srgbClr val="561C0E"/>
                </a:solidFill>
              </a:rPr>
              <a:t>посетителей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69" name="Овал 68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бъект 6"/>
            <p:cNvSpPr txBox="1">
              <a:spLocks/>
            </p:cNvSpPr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ru-RU" sz="1100" cap="none" dirty="0">
                  <a:solidFill>
                    <a:srgbClr val="E74825"/>
                  </a:solidFill>
                </a:rPr>
                <a:t>Онлайн-мониторинг загруженности </a:t>
              </a:r>
              <a:r>
                <a:rPr lang="ru-RU" sz="1100" b="0" cap="none" dirty="0">
                  <a:solidFill>
                    <a:schemeClr val="tx2"/>
                  </a:solidFill>
                </a:rPr>
                <a:t>центров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Возможность оформления услуг </a:t>
              </a:r>
              <a:r>
                <a:rPr lang="ru-RU" sz="1100" b="1" dirty="0">
                  <a:solidFill>
                    <a:srgbClr val="E74825"/>
                  </a:solidFill>
                </a:rPr>
                <a:t>онлайн через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портал </a:t>
              </a:r>
              <a:r>
                <a:rPr lang="en-US" sz="1100" b="1" dirty="0">
                  <a:solidFill>
                    <a:srgbClr val="E74825"/>
                  </a:solidFill>
                </a:rPr>
                <a:t>mos.ru </a:t>
              </a:r>
              <a:r>
                <a:rPr lang="ru-RU" sz="1100" b="1" dirty="0">
                  <a:solidFill>
                    <a:srgbClr val="E74825"/>
                  </a:solidFill>
                </a:rPr>
                <a:t>или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в мобильном приложении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Предварительная</a:t>
              </a:r>
              <a:br>
                <a:rPr lang="ru-RU" sz="1100" dirty="0">
                  <a:solidFill>
                    <a:schemeClr val="tx2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запись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b="1" dirty="0">
                  <a:solidFill>
                    <a:srgbClr val="E74825"/>
                  </a:solidFill>
                </a:rPr>
                <a:t>Уведомление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о готовности</a:t>
              </a:r>
              <a:br>
                <a:rPr lang="en-US" sz="1100" dirty="0">
                  <a:solidFill>
                    <a:schemeClr val="tx2"/>
                  </a:solidFill>
                </a:rPr>
              </a:br>
              <a:r>
                <a:rPr lang="ru-RU" sz="1100" dirty="0">
                  <a:solidFill>
                    <a:schemeClr val="tx2"/>
                  </a:solidFill>
                </a:rPr>
                <a:t>документов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УПРАВЛЕНИЕ ОЧЕРЕДЯМИ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699792" y="4803735"/>
            <a:ext cx="6192688" cy="11296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5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46390"/>
              </p:ext>
            </p:extLst>
          </p:nvPr>
        </p:nvGraphicFramePr>
        <p:xfrm>
          <a:off x="702653" y="938071"/>
          <a:ext cx="8477859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80883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91001" y="800093"/>
            <a:ext cx="8569647" cy="3657020"/>
            <a:chOff x="323527" y="800093"/>
            <a:chExt cx="8569647" cy="3657020"/>
          </a:xfrm>
        </p:grpSpPr>
        <p:sp>
          <p:nvSpPr>
            <p:cNvPr id="106" name="Прямоугольник 105"/>
            <p:cNvSpPr/>
            <p:nvPr/>
          </p:nvSpPr>
          <p:spPr>
            <a:xfrm flipV="1">
              <a:off x="323527" y="3376993"/>
              <a:ext cx="8569647" cy="1080120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flipV="1">
              <a:off x="323528" y="1088125"/>
              <a:ext cx="8568952" cy="1799964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flipV="1">
              <a:off x="2248285" y="948336"/>
              <a:ext cx="6644889" cy="49364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с двумя скругленными противолежащими углами 108"/>
            <p:cNvSpPr/>
            <p:nvPr/>
          </p:nvSpPr>
          <p:spPr>
            <a:xfrm>
              <a:off x="323528" y="800093"/>
              <a:ext cx="1781882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9552" y="872101"/>
              <a:ext cx="1872208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Ключевые услуги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 flipV="1">
              <a:off x="2740785" y="3239219"/>
              <a:ext cx="6152389" cy="47347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с двумя скругленными противолежащими углами 111"/>
            <p:cNvSpPr/>
            <p:nvPr/>
          </p:nvSpPr>
          <p:spPr>
            <a:xfrm>
              <a:off x="323527" y="3088961"/>
              <a:ext cx="2304255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9552" y="3160969"/>
              <a:ext cx="2160240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Новые услуги в центрах</a:t>
              </a: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СТАТИСТИКА ЗА 2020 год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1979712" y="4803998"/>
            <a:ext cx="6912768" cy="11033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5922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Данные за 2020 год 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sp>
        <p:nvSpPr>
          <p:cNvPr id="55" name="object 18"/>
          <p:cNvSpPr txBox="1"/>
          <p:nvPr/>
        </p:nvSpPr>
        <p:spPr>
          <a:xfrm>
            <a:off x="387380" y="3512024"/>
            <a:ext cx="4257473" cy="11156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сведений о транспортном средстве инвалида в ФГИС ФРИ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заявлений о признании гражданина банкротом во внесудебном порядке 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18"/>
          <p:cNvSpPr txBox="1"/>
          <p:nvPr/>
        </p:nvSpPr>
        <p:spPr>
          <a:xfrm>
            <a:off x="539551" y="1610830"/>
            <a:ext cx="262564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жилищного учета</a:t>
            </a:r>
            <a:endParaRPr sz="1200" spc="-3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21122" y="1240408"/>
            <a:ext cx="2021676" cy="420308"/>
            <a:chOff x="5862393" y="3229521"/>
            <a:chExt cx="2021676" cy="420308"/>
          </a:xfrm>
        </p:grpSpPr>
        <p:sp>
          <p:nvSpPr>
            <p:cNvPr id="58" name="object 9"/>
            <p:cNvSpPr txBox="1"/>
            <p:nvPr/>
          </p:nvSpPr>
          <p:spPr>
            <a:xfrm>
              <a:off x="5862393" y="3229521"/>
              <a:ext cx="890523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60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511386" y="3365965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0" name="object 18"/>
          <p:cNvSpPr txBox="1"/>
          <p:nvPr/>
        </p:nvSpPr>
        <p:spPr>
          <a:xfrm>
            <a:off x="521122" y="2447045"/>
            <a:ext cx="1951184" cy="1923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200" spc="-30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соцкарты</a:t>
            </a: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521122" y="2053652"/>
            <a:ext cx="2066030" cy="420308"/>
            <a:chOff x="5862393" y="3896889"/>
            <a:chExt cx="2066030" cy="420308"/>
          </a:xfrm>
        </p:grpSpPr>
        <p:sp>
          <p:nvSpPr>
            <p:cNvPr id="62" name="object 9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14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555740" y="4037873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4" name="object 18"/>
          <p:cNvSpPr txBox="1"/>
          <p:nvPr/>
        </p:nvSpPr>
        <p:spPr>
          <a:xfrm>
            <a:off x="2835392" y="1610830"/>
            <a:ext cx="346153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регистрационный учет граждан РФ по месту пребывания и по месту жительства в пределах РФ 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2835393" y="1236116"/>
            <a:ext cx="2057630" cy="420308"/>
            <a:chOff x="5862393" y="4422296"/>
            <a:chExt cx="2057630" cy="420308"/>
          </a:xfrm>
        </p:grpSpPr>
        <p:sp>
          <p:nvSpPr>
            <p:cNvPr id="71" name="object 9"/>
            <p:cNvSpPr txBox="1"/>
            <p:nvPr/>
          </p:nvSpPr>
          <p:spPr>
            <a:xfrm>
              <a:off x="5862393" y="4422296"/>
              <a:ext cx="868598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18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547340" y="4558594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3" name="object 18"/>
          <p:cNvSpPr txBox="1"/>
          <p:nvPr/>
        </p:nvSpPr>
        <p:spPr>
          <a:xfrm>
            <a:off x="6448475" y="1593960"/>
            <a:ext cx="1951184" cy="37189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Выдача, замена паспортов гражданина РФ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6454071" y="1233985"/>
            <a:ext cx="2121462" cy="420308"/>
            <a:chOff x="5862393" y="3229521"/>
            <a:chExt cx="2121462" cy="420308"/>
          </a:xfrm>
        </p:grpSpPr>
        <p:sp>
          <p:nvSpPr>
            <p:cNvPr id="75" name="object 9"/>
            <p:cNvSpPr txBox="1"/>
            <p:nvPr/>
          </p:nvSpPr>
          <p:spPr>
            <a:xfrm>
              <a:off x="5862393" y="3229521"/>
              <a:ext cx="881226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400" b="1" dirty="0">
                  <a:solidFill>
                    <a:srgbClr val="E74825"/>
                  </a:solidFill>
                </a:rPr>
                <a:t> </a:t>
              </a:r>
              <a:r>
                <a:rPr lang="ru-RU" sz="2800" b="1" dirty="0">
                  <a:solidFill>
                    <a:srgbClr val="E74825"/>
                  </a:solidFill>
                </a:rPr>
                <a:t>6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611172" y="3372387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7" name="object 18"/>
          <p:cNvSpPr txBox="1"/>
          <p:nvPr/>
        </p:nvSpPr>
        <p:spPr>
          <a:xfrm>
            <a:off x="2837625" y="2447045"/>
            <a:ext cx="2760944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сведений </a:t>
            </a:r>
            <a:b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реестра недвижимости (ЕГРН)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2835392" y="2053652"/>
            <a:ext cx="2203681" cy="422752"/>
            <a:chOff x="5862393" y="3229521"/>
            <a:chExt cx="2203681" cy="422752"/>
          </a:xfrm>
        </p:grpSpPr>
        <p:sp>
          <p:nvSpPr>
            <p:cNvPr id="79" name="object 9"/>
            <p:cNvSpPr txBox="1"/>
            <p:nvPr/>
          </p:nvSpPr>
          <p:spPr>
            <a:xfrm>
              <a:off x="5862393" y="3229521"/>
              <a:ext cx="920170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400" b="1" dirty="0">
                  <a:solidFill>
                    <a:srgbClr val="E74825"/>
                  </a:solidFill>
                </a:rPr>
                <a:t> </a:t>
              </a:r>
              <a:r>
                <a:rPr lang="ru-RU" sz="2800" b="1" dirty="0">
                  <a:solidFill>
                    <a:srgbClr val="E74825"/>
                  </a:solidFill>
                </a:rPr>
                <a:t>7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547341" y="3375274"/>
              <a:ext cx="1518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81" name="object 18"/>
          <p:cNvSpPr txBox="1"/>
          <p:nvPr/>
        </p:nvSpPr>
        <p:spPr>
          <a:xfrm>
            <a:off x="6452793" y="2447045"/>
            <a:ext cx="1951184" cy="2051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ЗАГС 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6444760" y="2053652"/>
            <a:ext cx="2118933" cy="420308"/>
            <a:chOff x="5862393" y="3229521"/>
            <a:chExt cx="2118933" cy="420308"/>
          </a:xfrm>
        </p:grpSpPr>
        <p:sp>
          <p:nvSpPr>
            <p:cNvPr id="83" name="object 9"/>
            <p:cNvSpPr txBox="1"/>
            <p:nvPr/>
          </p:nvSpPr>
          <p:spPr>
            <a:xfrm>
              <a:off x="5862393" y="3229521"/>
              <a:ext cx="903860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400" b="1" dirty="0">
                  <a:solidFill>
                    <a:srgbClr val="E74825"/>
                  </a:solidFill>
                </a:rPr>
                <a:t> </a:t>
              </a:r>
              <a:r>
                <a:rPr lang="ru-RU" sz="2800" b="1" dirty="0">
                  <a:solidFill>
                    <a:srgbClr val="E74825"/>
                  </a:solidFill>
                </a:rPr>
                <a:t>2,6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608643" y="3363201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889187" y="3512024"/>
            <a:ext cx="41036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граждан об отнесении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категории граждан </a:t>
            </a:r>
            <a:r>
              <a:rPr lang="ru-RU" sz="1200" spc="-5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71019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75598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4499992" y="3939058"/>
            <a:ext cx="4332889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  <a:br>
              <a:rPr lang="ru-RU" sz="1050" cap="none" dirty="0">
                <a:solidFill>
                  <a:srgbClr val="623B2A"/>
                </a:solidFill>
              </a:rPr>
            </a:br>
            <a:r>
              <a:rPr lang="ru-RU" sz="1050" b="0" cap="none" dirty="0">
                <a:solidFill>
                  <a:srgbClr val="623B2A"/>
                </a:solidFill>
              </a:rPr>
              <a:t>(в том числе в день обращения во флагманских офисах)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475199" y="3938623"/>
            <a:ext cx="3088690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50" b="0" cap="none" dirty="0">
                <a:solidFill>
                  <a:srgbClr val="623B2A"/>
                </a:solidFill>
              </a:rPr>
              <a:t>(во флагманских офисах)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499992" y="1980827"/>
            <a:ext cx="4032015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рождения, рождения с установлением отцовства и регистрация смерти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865015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475199" y="1934331"/>
            <a:ext cx="3304713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прав на объекты недвижимости </a:t>
            </a:r>
            <a:endParaRPr lang="en-US" sz="1050" cap="none" dirty="0">
              <a:solidFill>
                <a:srgbClr val="623B2A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по России </a:t>
            </a:r>
            <a:r>
              <a:rPr lang="ru-RU" sz="1050" b="0" cap="none" dirty="0">
                <a:solidFill>
                  <a:srgbClr val="623B2A"/>
                </a:solidFill>
              </a:rPr>
              <a:t>(во Дворце госуслуг)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ВАЖНЫЕ УСЛУГИ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 flipH="1" flipV="1">
            <a:off x="257353" y="915308"/>
            <a:ext cx="8595654" cy="483897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63688" y="4803998"/>
            <a:ext cx="7128792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Важные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spc="-50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759246"/>
            <a:ext cx="4791010" cy="254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В связи с угрозой распространения </a:t>
            </a:r>
            <a:r>
              <a:rPr lang="en-US" sz="1000" b="1" dirty="0"/>
              <a:t>COVID</a:t>
            </a:r>
            <a:r>
              <a:rPr lang="ru-RU" sz="1000" b="1" dirty="0"/>
              <a:t>-19 в 2020 году </a:t>
            </a:r>
            <a:br>
              <a:rPr lang="ru-RU" sz="1000" b="1" dirty="0"/>
            </a:br>
            <a:r>
              <a:rPr lang="ru-RU" sz="1000" b="1" dirty="0"/>
              <a:t>были приняты меры по снижению необходимости личного обращения граждан в центры </a:t>
            </a:r>
            <a:r>
              <a:rPr lang="ru-RU" sz="1000" b="1" dirty="0" err="1"/>
              <a:t>госуслуг</a:t>
            </a:r>
            <a:r>
              <a:rPr lang="ru-RU" sz="1000" b="1" dirty="0"/>
              <a:t>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апреля 2020 по 1 апреля 2021 субсидия предоставляется </a:t>
            </a:r>
            <a:br>
              <a:rPr lang="ru-RU" sz="1000" dirty="0"/>
            </a:br>
            <a:r>
              <a:rPr lang="ru-RU" sz="1000" dirty="0"/>
              <a:t>на новый 6-ти месячный срок в том же размере в </a:t>
            </a:r>
            <a:r>
              <a:rPr lang="ru-RU" sz="1000" dirty="0" err="1"/>
              <a:t>беззаявительном</a:t>
            </a:r>
            <a:r>
              <a:rPr lang="ru-RU" sz="1000" dirty="0"/>
              <a:t> порядке, с последующим перерасчетом;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перенесена дата плановой поверки ИПУ, фактически наступившей </a:t>
            </a:r>
            <a:br>
              <a:rPr lang="ru-RU" sz="1000" dirty="0"/>
            </a:br>
            <a:r>
              <a:rPr lang="ru-RU" sz="1000" dirty="0"/>
              <a:t>в период с 06.04.2020 по 31.12.2020 включительно, на единую дату — 01.01.2021;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марта 2020 по 1 марта 2021 в автоматическом режиме продлены меры социальной поддержки на оплату за жилищно-коммунальные услуги лицам, признанным инвалидами путем автоматического продления ранее установленной группы инвалидности.</a:t>
            </a:r>
          </a:p>
        </p:txBody>
      </p:sp>
      <p:sp>
        <p:nvSpPr>
          <p:cNvPr id="28" name="object 26"/>
          <p:cNvSpPr txBox="1"/>
          <p:nvPr/>
        </p:nvSpPr>
        <p:spPr>
          <a:xfrm>
            <a:off x="4788024" y="962425"/>
            <a:ext cx="2408799" cy="367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3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sz="32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3"/>
          <p:cNvSpPr txBox="1"/>
          <p:nvPr/>
        </p:nvSpPr>
        <p:spPr>
          <a:xfrm>
            <a:off x="7236296" y="1065607"/>
            <a:ext cx="165618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/>
            <a:r>
              <a:rPr lang="ru-RU" sz="1600" dirty="0"/>
              <a:t>лицевых счетов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86" y="1065607"/>
            <a:ext cx="52020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/>
              <a:t>Центр </a:t>
            </a:r>
            <a:r>
              <a:rPr lang="ru-RU" sz="1400" b="1" dirty="0" err="1"/>
              <a:t>госуслуг</a:t>
            </a:r>
            <a:r>
              <a:rPr lang="ru-RU" sz="1400" b="1" dirty="0"/>
              <a:t> </a:t>
            </a:r>
            <a:r>
              <a:rPr lang="ru-RU" sz="1100" b="1" dirty="0"/>
              <a:t>района</a:t>
            </a:r>
            <a:r>
              <a:rPr lang="ru-RU" sz="1400" b="1" dirty="0"/>
              <a:t> Марьино производит начисления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822284"/>
            <a:ext cx="3528392" cy="16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Для снижения финансовой нагрузки на жителей города: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 расчет статьи «взнос на капитальный ремонт» за период с 1 апреля 2020 до 30 июня 2020;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отменено начисление пени на задолженность </a:t>
            </a:r>
            <a:br>
              <a:rPr lang="ru-RU" sz="1000" dirty="0"/>
            </a:br>
            <a:r>
              <a:rPr lang="ru-RU" sz="1000" dirty="0"/>
              <a:t>за потребленные жилищно-коммунальные услуги </a:t>
            </a:r>
            <a:br>
              <a:rPr lang="ru-RU" sz="1000" dirty="0"/>
            </a:br>
            <a:r>
              <a:rPr lang="ru-RU" sz="1000" dirty="0"/>
              <a:t>и взносов на капитальный ремонт с апреля 2020 </a:t>
            </a:r>
            <a:br>
              <a:rPr lang="ru-RU" sz="1000" dirty="0"/>
            </a:br>
            <a:r>
              <a:rPr lang="ru-RU" sz="1000" dirty="0"/>
              <a:t>до 1 января 2021.</a:t>
            </a:r>
          </a:p>
        </p:txBody>
      </p:sp>
    </p:spTree>
    <p:extLst>
      <p:ext uri="{BB962C8B-B14F-4D97-AF65-F5344CB8AC3E}">
        <p14:creationId xmlns:p14="http://schemas.microsoft.com/office/powerpoint/2010/main" val="3293357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31338</TotalTime>
  <Words>1776</Words>
  <Application>Microsoft Office PowerPoint</Application>
  <PresentationFormat>Экран (16:9)</PresentationFormat>
  <Paragraphs>304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Company>KGU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sobranie@ASDMOM.local</cp:lastModifiedBy>
  <cp:revision>1224</cp:revision>
  <cp:lastPrinted>2021-01-27T06:33:42Z</cp:lastPrinted>
  <dcterms:created xsi:type="dcterms:W3CDTF">2013-12-20T10:21:15Z</dcterms:created>
  <dcterms:modified xsi:type="dcterms:W3CDTF">2021-01-27T06:36:14Z</dcterms:modified>
</cp:coreProperties>
</file>