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0" r:id="rId4"/>
    <p:sldId id="292" r:id="rId5"/>
    <p:sldId id="285" r:id="rId6"/>
    <p:sldId id="293" r:id="rId7"/>
    <p:sldId id="304" r:id="rId8"/>
    <p:sldId id="258" r:id="rId9"/>
    <p:sldId id="277" r:id="rId10"/>
    <p:sldId id="315" r:id="rId11"/>
    <p:sldId id="271" r:id="rId12"/>
    <p:sldId id="302" r:id="rId13"/>
    <p:sldId id="305" r:id="rId14"/>
    <p:sldId id="306" r:id="rId15"/>
    <p:sldId id="308" r:id="rId16"/>
    <p:sldId id="301" r:id="rId17"/>
    <p:sldId id="309" r:id="rId18"/>
    <p:sldId id="310" r:id="rId19"/>
    <p:sldId id="311" r:id="rId20"/>
    <p:sldId id="312" r:id="rId21"/>
    <p:sldId id="313" r:id="rId22"/>
    <p:sldId id="314" r:id="rId23"/>
    <p:sldId id="269" r:id="rId24"/>
    <p:sldId id="316" r:id="rId25"/>
  </p:sldIdLst>
  <p:sldSz cx="12192000" cy="685800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5FF"/>
    <a:srgbClr val="9FC63B"/>
    <a:srgbClr val="ECF4D8"/>
    <a:srgbClr val="E4EFC7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2" autoAdjust="0"/>
    <p:restoredTop sz="95268" autoAdjust="0"/>
  </p:normalViewPr>
  <p:slideViewPr>
    <p:cSldViewPr>
      <p:cViewPr varScale="1">
        <p:scale>
          <a:sx n="109" d="100"/>
          <a:sy n="109" d="100"/>
        </p:scale>
        <p:origin x="438" y="108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79"/>
          <c:y val="9.6565999873451325E-2"/>
          <c:w val="0.37625402733029739"/>
          <c:h val="0.816341104050476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5.4322562644554644E-2"/>
                  <c:y val="0.2945088351736335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22 521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A70-4306-B8B3-2E23424BD8AF}"/>
                </c:ext>
              </c:extLst>
            </c:dLbl>
            <c:dLbl>
              <c:idx val="1"/>
              <c:layout>
                <c:manualLayout>
                  <c:x val="-6.5810080445607252E-2"/>
                  <c:y val="0.3319964932607876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21 637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A70-4306-B8B3-2E23424BD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22493</c:v>
                </c:pt>
                <c:pt idx="1">
                  <c:v>21569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6"/>
          <c:y val="0.41685833120016408"/>
          <c:w val="0.25467245868987182"/>
          <c:h val="0.31426600021941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7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875150134128641"/>
          <c:w val="1"/>
          <c:h val="0.782703137428504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24C-49B0-8EAB-BE54548AE3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24C-49B0-8EAB-BE54548AE3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24C-49B0-8EAB-BE54548AE3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24C-49B0-8EAB-BE54548AE3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024C-49B0-8EAB-BE54548AE36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8BC9976-9F9E-42F9-AC75-FEEE1234E7D6}" type="CATEGORYNAME">
                      <a:rPr lang="en-US" sz="2000"/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en-US" sz="2000" baseline="0" dirty="0"/>
                      <a:t>
</a:t>
                    </a:r>
                    <a:fld id="{9735A0E6-54EB-4772-87D7-715E2F8810A9}" type="VALUE">
                      <a:rPr lang="en-US" sz="2000" baseline="0" smtClean="0"/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en-US" sz="2000" baseline="0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4C-49B0-8EAB-BE54548AE365}"/>
                </c:ext>
              </c:extLst>
            </c:dLbl>
            <c:dLbl>
              <c:idx val="1"/>
              <c:layout>
                <c:manualLayout>
                  <c:x val="2.6681002655441141E-2"/>
                  <c:y val="-4.898473173390147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9B27675-3F40-4EF4-A2F7-DC4061290DF3}" type="CATEGORYNAME">
                      <a:rPr lang="en-US" sz="2000"/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en-US" sz="2000" baseline="0" dirty="0"/>
                      <a:t>
</a:t>
                    </a:r>
                    <a:fld id="{BF129878-38EA-4EE4-8A4B-28CFB1F76B4A}" type="VALUE">
                      <a:rPr lang="en-US" sz="2000" baseline="0" smtClean="0"/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en-US" sz="2000" baseline="0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4C-49B0-8EAB-BE54548AE365}"/>
                </c:ext>
              </c:extLst>
            </c:dLbl>
            <c:dLbl>
              <c:idx val="2"/>
              <c:layout>
                <c:manualLayout>
                  <c:x val="4.0640908601130531E-2"/>
                  <c:y val="6.70248133574841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5C21DCA-86DB-4290-9EF6-C197BD5C1CF9}" type="CATEGORYNAME">
                      <a:rPr lang="en-US" sz="2000"/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en-US" sz="2000" baseline="0" dirty="0"/>
                      <a:t>
</a:t>
                    </a:r>
                    <a:fld id="{4A036839-875F-4C2D-BD9C-37A86E0F527B}" type="VALUE">
                      <a:rPr lang="en-US" sz="2000" baseline="0" smtClean="0"/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en-US" sz="2000" baseline="0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24C-49B0-8EAB-BE54548AE36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4C-49B0-8EAB-BE54548AE365}"/>
                </c:ext>
              </c:extLst>
            </c:dLbl>
            <c:dLbl>
              <c:idx val="4"/>
              <c:layout>
                <c:manualLayout>
                  <c:x val="-1.4677724504426727E-2"/>
                  <c:y val="-6.99804054018303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0BE1591-7457-4C72-BDDD-17909F64D869}" type="CATEGORYNAME">
                      <a:rPr lang="en-US" sz="2000"/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en-US" sz="2000" baseline="0" dirty="0"/>
                      <a:t>
</a:t>
                    </a:r>
                    <a:fld id="{CE1CCD2C-4E52-4325-AE3A-596C452155EC}" type="VALUE">
                      <a:rPr lang="en-US" sz="2000" baseline="0" smtClean="0"/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en-US" sz="2000" baseline="0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24C-49B0-8EAB-BE54548AE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3.2</c:v>
                </c:pt>
                <c:pt idx="1">
                  <c:v>64</c:v>
                </c:pt>
                <c:pt idx="2">
                  <c:v>23.3</c:v>
                </c:pt>
                <c:pt idx="3">
                  <c:v>0</c:v>
                </c:pt>
                <c:pt idx="4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4C-49B0-8EAB-BE54548AE36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49742252964729E-2"/>
          <c:y val="3.5375731033024521E-2"/>
          <c:w val="0.96990051549407053"/>
          <c:h val="0.84414116360072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6.8407919331657857E-3"/>
                  <c:y val="-3.2159755484567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C7-4A39-B607-1731B4F8A80F}"/>
                </c:ext>
              </c:extLst>
            </c:dLbl>
            <c:dLbl>
              <c:idx val="2"/>
              <c:layout>
                <c:manualLayout>
                  <c:x val="-6.8407919331658863E-3"/>
                  <c:y val="1.286390219382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C7-4A39-B607-1731B4F8A80F}"/>
                </c:ext>
              </c:extLst>
            </c:dLbl>
            <c:dLbl>
              <c:idx val="3"/>
              <c:layout>
                <c:manualLayout>
                  <c:x val="-1.9154217412864299E-2"/>
                  <c:y val="-1.1791774124760587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C7-4A39-B607-1731B4F8A80F}"/>
                </c:ext>
              </c:extLst>
            </c:dLbl>
            <c:dLbl>
              <c:idx val="4"/>
              <c:layout>
                <c:manualLayout>
                  <c:x val="-1.6417900639597888E-2"/>
                  <c:y val="-1.1791774124760587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C7-4A39-B607-1731B4F8A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43395</c:v>
                </c:pt>
                <c:pt idx="1">
                  <c:v>7590</c:v>
                </c:pt>
                <c:pt idx="2">
                  <c:v>5061</c:v>
                </c:pt>
                <c:pt idx="3">
                  <c:v>3649</c:v>
                </c:pt>
                <c:pt idx="4">
                  <c:v>2511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5.472633546532628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C7-4A39-B607-1731B4F8A80F}"/>
                </c:ext>
              </c:extLst>
            </c:dLbl>
            <c:dLbl>
              <c:idx val="2"/>
              <c:layout>
                <c:manualLayout>
                  <c:x val="8.2089503197989439E-3"/>
                  <c:y val="9.64792664537032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C7-4A39-B607-1731B4F8A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47588</c:v>
                </c:pt>
                <c:pt idx="1">
                  <c:v>7870</c:v>
                </c:pt>
                <c:pt idx="2">
                  <c:v>4861</c:v>
                </c:pt>
                <c:pt idx="3">
                  <c:v>3509</c:v>
                </c:pt>
                <c:pt idx="4">
                  <c:v>2359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7683168"/>
        <c:axId val="557683712"/>
      </c:barChart>
      <c:catAx>
        <c:axId val="55768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7683712"/>
        <c:crosses val="autoZero"/>
        <c:auto val="1"/>
        <c:lblAlgn val="ctr"/>
        <c:lblOffset val="100"/>
        <c:noMultiLvlLbl val="0"/>
      </c:catAx>
      <c:valAx>
        <c:axId val="55768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768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315620565941409"/>
          <c:y val="0.9120924479018292"/>
          <c:w val="0.16423481002151241"/>
          <c:h val="8.14756010012572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4.3016900561184158E-3"/>
                  <c:y val="-1.070156552554040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30-4D1D-A0D7-A02D219AD22E}"/>
                </c:ext>
              </c:extLst>
            </c:dLbl>
            <c:dLbl>
              <c:idx val="9"/>
              <c:layout>
                <c:manualLayout>
                  <c:x val="4.3016900561183864E-3"/>
                  <c:y val="-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30-4D1D-A0D7-A02D219AD22E}"/>
                </c:ext>
              </c:extLst>
            </c:dLbl>
            <c:dLbl>
              <c:idx val="10"/>
              <c:layout>
                <c:manualLayout>
                  <c:x val="-4.3016900561184653E-3"/>
                  <c:y val="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30-4D1D-A0D7-A02D219AD22E}"/>
                </c:ext>
              </c:extLst>
            </c:dLbl>
            <c:dLbl>
              <c:idx val="20"/>
              <c:layout>
                <c:manualLayout>
                  <c:x val="8.6033801122367727E-3"/>
                  <c:y val="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342860955828755E-2"/>
                      <c:h val="5.86355277388242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C30-4D1D-A0D7-A02D219AD22E}"/>
                </c:ext>
              </c:extLst>
            </c:dLbl>
            <c:dLbl>
              <c:idx val="22"/>
              <c:layout>
                <c:manualLayout>
                  <c:x val="-2.0432985427093465E-2"/>
                  <c:y val="-7.2966062392762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973026032337868E-2"/>
                      <c:h val="4.40423152602716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D14-48D4-AD7B-48E648DBA246}"/>
                </c:ext>
              </c:extLst>
            </c:dLbl>
            <c:dLbl>
              <c:idx val="23"/>
              <c:layout>
                <c:manualLayout>
                  <c:x val="6.4525350841775596E-3"/>
                  <c:y val="-2.91864249571056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14-48D4-AD7B-48E648DBA246}"/>
                </c:ext>
              </c:extLst>
            </c:dLbl>
            <c:dLbl>
              <c:idx val="32"/>
              <c:layout>
                <c:manualLayout>
                  <c:x val="2.1508450280592131E-3"/>
                  <c:y val="1.1674569982841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30-4D1D-A0D7-A02D219AD22E}"/>
                </c:ext>
              </c:extLst>
            </c:dLbl>
            <c:dLbl>
              <c:idx val="34"/>
              <c:layout>
                <c:manualLayout>
                  <c:x val="-8.6033801122368525E-3"/>
                  <c:y val="-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30-4D1D-A0D7-A02D219AD22E}"/>
                </c:ext>
              </c:extLst>
            </c:dLbl>
            <c:dLbl>
              <c:idx val="35"/>
              <c:layout>
                <c:manualLayout>
                  <c:x val="6.45253508417748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30-4D1D-A0D7-A02D219AD22E}"/>
                </c:ext>
              </c:extLst>
            </c:dLbl>
            <c:dLbl>
              <c:idx val="44"/>
              <c:layout>
                <c:manualLayout>
                  <c:x val="-4.3016900561185832E-3"/>
                  <c:y val="-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30-4D1D-A0D7-A02D219AD22E}"/>
                </c:ext>
              </c:extLst>
            </c:dLbl>
            <c:dLbl>
              <c:idx val="45"/>
              <c:layout>
                <c:manualLayout>
                  <c:x val="6.4525350841776385E-3"/>
                  <c:y val="-1.070156552554040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C30-4D1D-A0D7-A02D219AD2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Лист1!$A$2:$A$47</c:f>
              <c:strCache>
                <c:ptCount val="46"/>
                <c:pt idx="0">
                  <c:v>III</c:v>
                </c:pt>
                <c:pt idx="1">
                  <c:v>IV</c:v>
                </c:pt>
                <c:pt idx="2">
                  <c:v>V</c:v>
                </c:pt>
                <c:pt idx="3">
                  <c:v>VI</c:v>
                </c:pt>
                <c:pt idx="4">
                  <c:v>VII</c:v>
                </c:pt>
                <c:pt idx="5">
                  <c:v>VIII</c:v>
                </c:pt>
                <c:pt idx="6">
                  <c:v>IX</c:v>
                </c:pt>
                <c:pt idx="7">
                  <c:v>X</c:v>
                </c:pt>
                <c:pt idx="8">
                  <c:v>XI</c:v>
                </c:pt>
                <c:pt idx="9">
                  <c:v>XII</c:v>
                </c:pt>
                <c:pt idx="10">
                  <c:v>I</c:v>
                </c:pt>
                <c:pt idx="11">
                  <c:v>II</c:v>
                </c:pt>
                <c:pt idx="12">
                  <c:v>III</c:v>
                </c:pt>
                <c:pt idx="13">
                  <c:v>IV</c:v>
                </c:pt>
                <c:pt idx="14">
                  <c:v>V</c:v>
                </c:pt>
                <c:pt idx="15">
                  <c:v>VI</c:v>
                </c:pt>
                <c:pt idx="16">
                  <c:v>VII</c:v>
                </c:pt>
                <c:pt idx="17">
                  <c:v>VIII</c:v>
                </c:pt>
                <c:pt idx="18">
                  <c:v>IX</c:v>
                </c:pt>
                <c:pt idx="19">
                  <c:v>X</c:v>
                </c:pt>
                <c:pt idx="20">
                  <c:v>XI</c:v>
                </c:pt>
                <c:pt idx="21">
                  <c:v>XII</c:v>
                </c:pt>
                <c:pt idx="22">
                  <c:v>I</c:v>
                </c:pt>
                <c:pt idx="23">
                  <c:v>II</c:v>
                </c:pt>
                <c:pt idx="24">
                  <c:v>III</c:v>
                </c:pt>
                <c:pt idx="25">
                  <c:v>IV</c:v>
                </c:pt>
                <c:pt idx="26">
                  <c:v>V</c:v>
                </c:pt>
                <c:pt idx="27">
                  <c:v>VI</c:v>
                </c:pt>
                <c:pt idx="28">
                  <c:v>VII</c:v>
                </c:pt>
                <c:pt idx="29">
                  <c:v>VIII</c:v>
                </c:pt>
                <c:pt idx="30">
                  <c:v>IX</c:v>
                </c:pt>
                <c:pt idx="31">
                  <c:v>X</c:v>
                </c:pt>
                <c:pt idx="32">
                  <c:v>XI</c:v>
                </c:pt>
                <c:pt idx="33">
                  <c:v>XII</c:v>
                </c:pt>
                <c:pt idx="34">
                  <c:v>I</c:v>
                </c:pt>
                <c:pt idx="35">
                  <c:v>II</c:v>
                </c:pt>
                <c:pt idx="36">
                  <c:v>III</c:v>
                </c:pt>
                <c:pt idx="37">
                  <c:v>IV</c:v>
                </c:pt>
                <c:pt idx="38">
                  <c:v>V</c:v>
                </c:pt>
                <c:pt idx="39">
                  <c:v>VI</c:v>
                </c:pt>
                <c:pt idx="40">
                  <c:v>VII</c:v>
                </c:pt>
                <c:pt idx="41">
                  <c:v>VIII</c:v>
                </c:pt>
                <c:pt idx="42">
                  <c:v>IX</c:v>
                </c:pt>
                <c:pt idx="43">
                  <c:v>X</c:v>
                </c:pt>
                <c:pt idx="44">
                  <c:v>XI</c:v>
                </c:pt>
                <c:pt idx="45">
                  <c:v>XII</c:v>
                </c:pt>
              </c:strCache>
            </c:strRef>
          </c:cat>
          <c:val>
            <c:numRef>
              <c:f>Лист1!$B$2:$B$47</c:f>
              <c:numCache>
                <c:formatCode>General</c:formatCode>
                <c:ptCount val="46"/>
                <c:pt idx="0">
                  <c:v>5</c:v>
                </c:pt>
                <c:pt idx="1">
                  <c:v>148</c:v>
                </c:pt>
                <c:pt idx="2">
                  <c:v>178</c:v>
                </c:pt>
                <c:pt idx="3">
                  <c:v>57</c:v>
                </c:pt>
                <c:pt idx="4">
                  <c:v>69</c:v>
                </c:pt>
                <c:pt idx="5">
                  <c:v>57</c:v>
                </c:pt>
                <c:pt idx="6">
                  <c:v>105</c:v>
                </c:pt>
                <c:pt idx="7">
                  <c:v>433</c:v>
                </c:pt>
                <c:pt idx="8">
                  <c:v>671</c:v>
                </c:pt>
                <c:pt idx="9">
                  <c:v>596</c:v>
                </c:pt>
                <c:pt idx="10">
                  <c:v>261</c:v>
                </c:pt>
                <c:pt idx="11">
                  <c:v>136</c:v>
                </c:pt>
                <c:pt idx="12">
                  <c:v>96</c:v>
                </c:pt>
                <c:pt idx="13">
                  <c:v>121</c:v>
                </c:pt>
                <c:pt idx="14">
                  <c:v>246</c:v>
                </c:pt>
                <c:pt idx="15">
                  <c:v>354</c:v>
                </c:pt>
                <c:pt idx="16">
                  <c:v>252</c:v>
                </c:pt>
                <c:pt idx="17">
                  <c:v>90</c:v>
                </c:pt>
                <c:pt idx="18">
                  <c:v>166</c:v>
                </c:pt>
                <c:pt idx="19">
                  <c:v>444</c:v>
                </c:pt>
                <c:pt idx="20">
                  <c:v>471</c:v>
                </c:pt>
                <c:pt idx="21">
                  <c:v>179</c:v>
                </c:pt>
                <c:pt idx="22">
                  <c:v>1650</c:v>
                </c:pt>
                <c:pt idx="23">
                  <c:v>1085</c:v>
                </c:pt>
                <c:pt idx="24">
                  <c:v>254</c:v>
                </c:pt>
                <c:pt idx="25">
                  <c:v>60</c:v>
                </c:pt>
                <c:pt idx="26">
                  <c:v>19</c:v>
                </c:pt>
                <c:pt idx="27">
                  <c:v>18</c:v>
                </c:pt>
                <c:pt idx="28">
                  <c:v>142</c:v>
                </c:pt>
                <c:pt idx="29">
                  <c:v>786</c:v>
                </c:pt>
                <c:pt idx="30">
                  <c:v>960</c:v>
                </c:pt>
                <c:pt idx="31">
                  <c:v>101</c:v>
                </c:pt>
                <c:pt idx="32">
                  <c:v>99</c:v>
                </c:pt>
                <c:pt idx="33">
                  <c:v>175</c:v>
                </c:pt>
                <c:pt idx="34">
                  <c:v>264</c:v>
                </c:pt>
                <c:pt idx="35">
                  <c:v>302</c:v>
                </c:pt>
                <c:pt idx="36">
                  <c:v>219</c:v>
                </c:pt>
                <c:pt idx="37">
                  <c:v>113</c:v>
                </c:pt>
                <c:pt idx="38">
                  <c:v>51</c:v>
                </c:pt>
                <c:pt idx="39">
                  <c:v>13</c:v>
                </c:pt>
                <c:pt idx="40">
                  <c:v>11</c:v>
                </c:pt>
                <c:pt idx="41">
                  <c:v>21</c:v>
                </c:pt>
                <c:pt idx="42">
                  <c:v>67</c:v>
                </c:pt>
                <c:pt idx="43">
                  <c:v>55</c:v>
                </c:pt>
                <c:pt idx="44">
                  <c:v>246</c:v>
                </c:pt>
                <c:pt idx="45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1-4427-894B-25686FADB1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shape val="box"/>
        <c:axId val="557688064"/>
        <c:axId val="557682080"/>
        <c:axId val="0"/>
      </c:bar3DChart>
      <c:catAx>
        <c:axId val="55768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7682080"/>
        <c:crosses val="autoZero"/>
        <c:auto val="1"/>
        <c:lblAlgn val="ctr"/>
        <c:lblOffset val="100"/>
        <c:noMultiLvlLbl val="0"/>
      </c:catAx>
      <c:valAx>
        <c:axId val="55768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768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82"/>
          <c:y val="9.6565999873451297E-2"/>
          <c:w val="0.37625402733029745"/>
          <c:h val="0.816341104050476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22807</c:v>
                </c:pt>
                <c:pt idx="1">
                  <c:v>21319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9132695573507719"/>
          <c:y val="0.13023718200181691"/>
          <c:w val="0.70492398992704142"/>
          <c:h val="0.650326302939200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latin typeface="+mn-lt"/>
                      </a:rPr>
                      <a:t>93,71%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A9B-45D1-9EC2-BB532AB483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latin typeface="+mn-lt"/>
                      </a:rPr>
                      <a:t>6,29%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A9B-45D1-9EC2-BB532AB48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157,75 ставки</c:v>
                </c:pt>
                <c:pt idx="1">
                  <c:v>Свободно 12,25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Roboto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440373923522103"/>
          <c:y val="0.17745546019952943"/>
          <c:w val="0.70014364184230649"/>
          <c:h val="0.57205511696154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Lbl>
              <c:idx val="0"/>
              <c:layout>
                <c:manualLayout>
                  <c:x val="1.6985670573639967E-2"/>
                  <c:y val="1.040873508550166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latin typeface="+mn-lt"/>
                      </a:rPr>
                      <a:t>95,59%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C22-4135-9A26-7131A1C6B15A}"/>
                </c:ext>
              </c:extLst>
            </c:dLbl>
            <c:dLbl>
              <c:idx val="1"/>
              <c:layout>
                <c:manualLayout>
                  <c:x val="-1.8371801281339188E-2"/>
                  <c:y val="6.8051961691567835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+mn-lt"/>
                      </a:rPr>
                      <a:t>4,41%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C22-4135-9A26-7131A1C6B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212 ставок</c:v>
                </c:pt>
                <c:pt idx="1">
                  <c:v>Свободно 25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Roboto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6326261367784531"/>
          <c:y val="0.1629056746214822"/>
          <c:w val="0.68156051444019461"/>
          <c:h val="0.628772372509418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dirty="0">
                        <a:latin typeface="+mn-lt"/>
                      </a:rPr>
                      <a:t>89,88 %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747-4169-BEC4-9CDD522FA3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 dirty="0">
                        <a:latin typeface="+mn-lt"/>
                      </a:rPr>
                      <a:t>10,12%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747-4169-BEC4-9CDD522FA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Занято98,5 ставки</c:v>
                </c:pt>
                <c:pt idx="1">
                  <c:v>Свободно 13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93.3</c:v>
                </c:pt>
                <c:pt idx="1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Roboto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56"/>
          <c:y val="7.2047066485529512E-2"/>
          <c:w val="0.37625402733029734"/>
          <c:h val="0.8163411040504763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2F-4665-A8E3-4125F5B719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2F-4665-A8E3-4125F5B719FF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270367</c:v>
                </c:pt>
                <c:pt idx="1">
                  <c:v>149816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2F-4665-A8E3-4125F5B71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2307669509550389"/>
          <c:y val="0.5385172795705222"/>
          <c:w val="0.57358323744645934"/>
          <c:h val="0.461482720429478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947156665132378E-2"/>
          <c:y val="4.0952889580170307E-2"/>
          <c:w val="0.94090334545442245"/>
          <c:h val="0.7050718473532825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дому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46B-4B90-8449-9ED1210B23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0.16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90-4D49-A122-BA576E770C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поликлинике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46B-4B90-8449-9ED1210B23E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2078EA-76CA-4D41-9AA7-8AA3A9580BD2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46B-4B90-8449-9ED1210B23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>
                  <c:v>0.84</c:v>
                </c:pt>
                <c:pt idx="1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90-4D49-A122-BA576E770C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557686976"/>
        <c:axId val="557687520"/>
        <c:axId val="0"/>
      </c:bar3DChart>
      <c:catAx>
        <c:axId val="55768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57687520"/>
        <c:crosses val="autoZero"/>
        <c:auto val="1"/>
        <c:lblAlgn val="ctr"/>
        <c:lblOffset val="100"/>
        <c:noMultiLvlLbl val="0"/>
      </c:catAx>
      <c:valAx>
        <c:axId val="5576875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576869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7907294488646753E-2"/>
          <c:y val="0.87263337667595464"/>
          <c:w val="0.87624318451795957"/>
          <c:h val="0.106416650087384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58"/>
          <c:y val="7.2047066485529512E-2"/>
          <c:w val="0.37625402733029745"/>
          <c:h val="0.816341104050476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2F-4665-A8E3-4125F5B719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2F-4665-A8E3-4125F5B719FF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2F-4665-A8E3-4125F5B71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Профосмотры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группы здоровья (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cap="non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41068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2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881814634184663E-2"/>
          <c:y val="0.25281546723198317"/>
          <c:w val="0.92215027959623563"/>
          <c:h val="0.727963614617231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Профосмотры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4D9-4D0C-8A77-C0C40FC81C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4D9-4D0C-8A77-C0C40FC81C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4D9-4D0C-8A77-C0C40FC81C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4D9-4D0C-8A77-C0C40FC81CE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4D9-4D0C-8A77-C0C40FC81CE9}"/>
              </c:ext>
            </c:extLst>
          </c:dPt>
          <c:dLbls>
            <c:dLbl>
              <c:idx val="0"/>
              <c:layout>
                <c:manualLayout>
                  <c:x val="-1.8057083771906037E-2"/>
                  <c:y val="-3.50768840102802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BDA89B3-C70F-4626-A60E-97D6D7804AA2}" type="CATEGORYNAME">
                      <a:rPr lang="en-US" sz="200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8FB8F1A3-C297-4346-9950-53908D3A52B3}" type="VALUE">
                      <a:rPr lang="en-US" sz="2000" baseline="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en-US" sz="20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D9-4D0C-8A77-C0C40FC81CE9}"/>
                </c:ext>
              </c:extLst>
            </c:dLbl>
            <c:dLbl>
              <c:idx val="1"/>
              <c:layout>
                <c:manualLayout>
                  <c:x val="9.2670972346464552E-3"/>
                  <c:y val="-0.106669494149575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2000" dirty="0">
                        <a:solidFill>
                          <a:schemeClr val="tx1"/>
                        </a:solidFill>
                      </a:rPr>
                      <a:t>II</a:t>
                    </a:r>
                  </a:p>
                  <a:p>
                    <a: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0FBB9486-D41E-41D8-9EF0-2349CC4DACE9}" type="VALUE">
                      <a:rPr lang="en-US" sz="200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4D9-4D0C-8A77-C0C40FC81CE9}"/>
                </c:ext>
              </c:extLst>
            </c:dLbl>
            <c:dLbl>
              <c:idx val="2"/>
              <c:layout>
                <c:manualLayout>
                  <c:x val="5.0619739219132848E-2"/>
                  <c:y val="1.60157756792018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E63945D-EE20-41C8-8B16-B7572732FE36}" type="CATEGORYNAME">
                      <a:rPr lang="en-US" sz="200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E9F88CE1-81DD-4A97-9AFA-415D1075ABE4}" type="VALUE">
                      <a:rPr lang="en-US" sz="2000" baseline="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en-US" sz="20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4D9-4D0C-8A77-C0C40FC81CE9}"/>
                </c:ext>
              </c:extLst>
            </c:dLbl>
            <c:dLbl>
              <c:idx val="3"/>
              <c:layout>
                <c:manualLayout>
                  <c:x val="5.7561486923495648E-3"/>
                  <c:y val="3.85964924129020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B7D1C2F-A6F6-41FC-BD72-10883A3AACC7}" type="CATEGORYNAME">
                      <a:rPr lang="en-US" sz="2000" dirty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A481C53D-1754-4ACE-BB79-049DC5534D1F}" type="VALUE">
                      <a:rPr lang="en-US" sz="2000" baseline="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en-US" sz="20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4D9-4D0C-8A77-C0C40FC81CE9}"/>
                </c:ext>
              </c:extLst>
            </c:dLbl>
            <c:dLbl>
              <c:idx val="4"/>
              <c:layout>
                <c:manualLayout>
                  <c:x val="-3.4170414434575309E-2"/>
                  <c:y val="-0.189631122841036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49D82FA-351C-44D2-9894-1F6C1217736D}" type="CATEGORYNAME">
                      <a:rPr lang="en-US" sz="200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87019E5F-68C1-4141-93B5-D0F4BB9C5A68}" type="VALUE">
                      <a:rPr lang="en-US" sz="2000" baseline="0" smtClean="0">
                        <a:solidFill>
                          <a:schemeClr val="tx1"/>
                        </a:solidFill>
                      </a:rPr>
                      <a: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en-US" sz="20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4D9-4D0C-8A77-C0C40FC81C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0.26300000000000001</c:v>
                </c:pt>
                <c:pt idx="1">
                  <c:v>0.59899999999999998</c:v>
                </c:pt>
                <c:pt idx="2">
                  <c:v>0.11899999999999999</c:v>
                </c:pt>
                <c:pt idx="3">
                  <c:v>7.4958643507030606E-4</c:v>
                </c:pt>
                <c:pt idx="4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D9-4D0C-8A77-C0C40FC81CE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4F843-867C-4583-8753-914FC8F853BB}" type="doc">
      <dgm:prSet loTypeId="urn:microsoft.com/office/officeart/2005/8/layout/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EED9B3-CD1C-42D0-AB44-0BFD1F048A9A}">
      <dgm:prSet phldrT="[Текст]"/>
      <dgm:spPr/>
      <dgm:t>
        <a:bodyPr/>
        <a:lstStyle/>
        <a:p>
          <a:r>
            <a:rPr lang="ru-RU" dirty="0"/>
            <a:t>Забор мазков и быстрого теста</a:t>
          </a:r>
        </a:p>
      </dgm:t>
    </dgm:pt>
    <dgm:pt modelId="{70487576-3848-427B-AF73-6223AFBB12CC}" type="parTrans" cxnId="{BFE8ABE5-644E-4585-BE9F-777FA39834E0}">
      <dgm:prSet/>
      <dgm:spPr/>
      <dgm:t>
        <a:bodyPr/>
        <a:lstStyle/>
        <a:p>
          <a:endParaRPr lang="ru-RU"/>
        </a:p>
      </dgm:t>
    </dgm:pt>
    <dgm:pt modelId="{EAE9A20A-A175-4474-8A5A-2923D2B8E892}" type="sibTrans" cxnId="{BFE8ABE5-644E-4585-BE9F-777FA39834E0}">
      <dgm:prSet/>
      <dgm:spPr/>
      <dgm:t>
        <a:bodyPr/>
        <a:lstStyle/>
        <a:p>
          <a:endParaRPr lang="ru-RU"/>
        </a:p>
      </dgm:t>
    </dgm:pt>
    <dgm:pt modelId="{EE31488F-1607-4514-9144-78F2ECAEF681}">
      <dgm:prSet phldrT="[Текст]"/>
      <dgm:spPr/>
      <dgm:t>
        <a:bodyPr/>
        <a:lstStyle/>
        <a:p>
          <a:r>
            <a:rPr lang="ru-RU" dirty="0"/>
            <a:t>на дому врачом-педиатром</a:t>
          </a:r>
        </a:p>
      </dgm:t>
    </dgm:pt>
    <dgm:pt modelId="{6E3B16FF-39D4-4EFE-83C1-8F2FF7C0CBD5}" type="parTrans" cxnId="{9AFDB632-7A6F-4084-BFD4-520B35FA6368}">
      <dgm:prSet/>
      <dgm:spPr/>
      <dgm:t>
        <a:bodyPr/>
        <a:lstStyle/>
        <a:p>
          <a:endParaRPr lang="ru-RU"/>
        </a:p>
      </dgm:t>
    </dgm:pt>
    <dgm:pt modelId="{F49D7258-19C2-491B-9748-83BE0EBD53ED}" type="sibTrans" cxnId="{9AFDB632-7A6F-4084-BFD4-520B35FA6368}">
      <dgm:prSet/>
      <dgm:spPr/>
      <dgm:t>
        <a:bodyPr/>
        <a:lstStyle/>
        <a:p>
          <a:endParaRPr lang="ru-RU"/>
        </a:p>
      </dgm:t>
    </dgm:pt>
    <dgm:pt modelId="{E63B2554-6D7B-4E1F-82CD-2AF45B97EC18}">
      <dgm:prSet phldrT="[Текст]"/>
      <dgm:spPr/>
      <dgm:t>
        <a:bodyPr/>
        <a:lstStyle/>
        <a:p>
          <a:r>
            <a:rPr lang="ru-RU" dirty="0"/>
            <a:t>Результаты  в ЭМК</a:t>
          </a:r>
        </a:p>
      </dgm:t>
    </dgm:pt>
    <dgm:pt modelId="{02D79BE4-444C-4F46-A1EC-D084D91B9B3A}" type="parTrans" cxnId="{0499FA80-2703-4043-B50F-EE7B6F4C9C35}">
      <dgm:prSet/>
      <dgm:spPr/>
      <dgm:t>
        <a:bodyPr/>
        <a:lstStyle/>
        <a:p>
          <a:endParaRPr lang="ru-RU"/>
        </a:p>
      </dgm:t>
    </dgm:pt>
    <dgm:pt modelId="{7DF6044D-60F4-44C9-975C-C7A5F442A3B2}" type="sibTrans" cxnId="{0499FA80-2703-4043-B50F-EE7B6F4C9C35}">
      <dgm:prSet/>
      <dgm:spPr/>
      <dgm:t>
        <a:bodyPr/>
        <a:lstStyle/>
        <a:p>
          <a:endParaRPr lang="ru-RU"/>
        </a:p>
      </dgm:t>
    </dgm:pt>
    <dgm:pt modelId="{6F767809-332A-43B4-8554-08F5443859E3}">
      <dgm:prSet phldrT="[Текст]"/>
      <dgm:spPr/>
      <dgm:t>
        <a:bodyPr/>
        <a:lstStyle/>
        <a:p>
          <a:r>
            <a:rPr lang="ru-RU"/>
            <a:t>на </a:t>
          </a:r>
          <a:r>
            <a:rPr lang="ru-RU" dirty="0"/>
            <a:t>следующий день</a:t>
          </a:r>
        </a:p>
      </dgm:t>
    </dgm:pt>
    <dgm:pt modelId="{19AB871D-0C01-41D5-B9E2-13748F43BE77}" type="parTrans" cxnId="{B53C6EDC-158F-4D51-B1D0-223BBC27415A}">
      <dgm:prSet/>
      <dgm:spPr/>
      <dgm:t>
        <a:bodyPr/>
        <a:lstStyle/>
        <a:p>
          <a:endParaRPr lang="ru-RU"/>
        </a:p>
      </dgm:t>
    </dgm:pt>
    <dgm:pt modelId="{12A39FBA-4DFB-44C1-9803-CE1339A7B1A7}" type="sibTrans" cxnId="{B53C6EDC-158F-4D51-B1D0-223BBC27415A}">
      <dgm:prSet/>
      <dgm:spPr/>
      <dgm:t>
        <a:bodyPr/>
        <a:lstStyle/>
        <a:p>
          <a:endParaRPr lang="ru-RU"/>
        </a:p>
      </dgm:t>
    </dgm:pt>
    <dgm:pt modelId="{78973340-6A7E-416E-ADE1-47BB04A7F07E}">
      <dgm:prSet phldrT="[Текст]"/>
      <dgm:spPr/>
      <dgm:t>
        <a:bodyPr/>
        <a:lstStyle/>
        <a:p>
          <a:r>
            <a:rPr lang="ru-RU" dirty="0"/>
            <a:t>СМС оповещение после готовности анализа</a:t>
          </a:r>
        </a:p>
      </dgm:t>
    </dgm:pt>
    <dgm:pt modelId="{B30F5BD0-C8E7-4F92-9BE3-533B7CDB2997}" type="parTrans" cxnId="{4D82A744-D151-4659-A76B-39EE84EA3886}">
      <dgm:prSet/>
      <dgm:spPr/>
      <dgm:t>
        <a:bodyPr/>
        <a:lstStyle/>
        <a:p>
          <a:endParaRPr lang="ru-RU"/>
        </a:p>
      </dgm:t>
    </dgm:pt>
    <dgm:pt modelId="{2C41A745-E955-473F-B26C-BEE63B4113FF}" type="sibTrans" cxnId="{4D82A744-D151-4659-A76B-39EE84EA3886}">
      <dgm:prSet/>
      <dgm:spPr/>
      <dgm:t>
        <a:bodyPr/>
        <a:lstStyle/>
        <a:p>
          <a:endParaRPr lang="ru-RU"/>
        </a:p>
      </dgm:t>
    </dgm:pt>
    <dgm:pt modelId="{EB78A3B2-15D0-4329-BB2B-EA00E5E01749}">
      <dgm:prSet phldrT="[Текст]"/>
      <dgm:spPr/>
      <dgm:t>
        <a:bodyPr/>
        <a:lstStyle/>
        <a:p>
          <a:r>
            <a:rPr lang="ru-RU" dirty="0"/>
            <a:t>На фильтр боксе либо в отделении ОРВИ</a:t>
          </a:r>
        </a:p>
      </dgm:t>
    </dgm:pt>
    <dgm:pt modelId="{54A9708D-A63C-40C7-A34E-28BB7EB99C90}" type="parTrans" cxnId="{BA280A2E-5736-4B6F-A4B5-E75853675A8B}">
      <dgm:prSet/>
      <dgm:spPr/>
      <dgm:t>
        <a:bodyPr/>
        <a:lstStyle/>
        <a:p>
          <a:endParaRPr lang="ru-RU"/>
        </a:p>
      </dgm:t>
    </dgm:pt>
    <dgm:pt modelId="{3805CA21-BAA1-4E01-A033-580E311D2AB2}" type="sibTrans" cxnId="{BA280A2E-5736-4B6F-A4B5-E75853675A8B}">
      <dgm:prSet/>
      <dgm:spPr/>
      <dgm:t>
        <a:bodyPr/>
        <a:lstStyle/>
        <a:p>
          <a:endParaRPr lang="ru-RU"/>
        </a:p>
      </dgm:t>
    </dgm:pt>
    <dgm:pt modelId="{D6153803-5542-461D-A1D3-CCDB05535220}" type="pres">
      <dgm:prSet presAssocID="{BF94F843-867C-4583-8753-914FC8F853BB}" presName="linearFlow" presStyleCnt="0">
        <dgm:presLayoutVars>
          <dgm:dir/>
          <dgm:animLvl val="lvl"/>
          <dgm:resizeHandles val="exact"/>
        </dgm:presLayoutVars>
      </dgm:prSet>
      <dgm:spPr/>
    </dgm:pt>
    <dgm:pt modelId="{1517ED49-B29B-464B-B53B-F95103071ECA}" type="pres">
      <dgm:prSet presAssocID="{A0EED9B3-CD1C-42D0-AB44-0BFD1F048A9A}" presName="composite" presStyleCnt="0"/>
      <dgm:spPr/>
    </dgm:pt>
    <dgm:pt modelId="{4205811A-30CD-447F-B600-2D67D368B1DB}" type="pres">
      <dgm:prSet presAssocID="{A0EED9B3-CD1C-42D0-AB44-0BFD1F048A9A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C8746E0-AB65-4002-B5A2-1E2B8F7D3675}" type="pres">
      <dgm:prSet presAssocID="{A0EED9B3-CD1C-42D0-AB44-0BFD1F048A9A}" presName="parSh" presStyleLbl="node1" presStyleIdx="0" presStyleCnt="2"/>
      <dgm:spPr/>
    </dgm:pt>
    <dgm:pt modelId="{F17F5CFE-39D9-4007-B9CD-179D24DAAB16}" type="pres">
      <dgm:prSet presAssocID="{A0EED9B3-CD1C-42D0-AB44-0BFD1F048A9A}" presName="desTx" presStyleLbl="fgAcc1" presStyleIdx="0" presStyleCnt="2">
        <dgm:presLayoutVars>
          <dgm:bulletEnabled val="1"/>
        </dgm:presLayoutVars>
      </dgm:prSet>
      <dgm:spPr/>
    </dgm:pt>
    <dgm:pt modelId="{E1E66496-D348-44C6-BB78-6F02DBC1F7BA}" type="pres">
      <dgm:prSet presAssocID="{EAE9A20A-A175-4474-8A5A-2923D2B8E892}" presName="sibTrans" presStyleLbl="sibTrans2D1" presStyleIdx="0" presStyleCnt="1"/>
      <dgm:spPr/>
    </dgm:pt>
    <dgm:pt modelId="{49A53BBD-B0A1-4D4B-9BAC-7C27848A7D7F}" type="pres">
      <dgm:prSet presAssocID="{EAE9A20A-A175-4474-8A5A-2923D2B8E892}" presName="connTx" presStyleLbl="sibTrans2D1" presStyleIdx="0" presStyleCnt="1"/>
      <dgm:spPr/>
    </dgm:pt>
    <dgm:pt modelId="{15724B78-E7B5-4BF0-9D49-A4793FD47538}" type="pres">
      <dgm:prSet presAssocID="{E63B2554-6D7B-4E1F-82CD-2AF45B97EC18}" presName="composite" presStyleCnt="0"/>
      <dgm:spPr/>
    </dgm:pt>
    <dgm:pt modelId="{AB671451-40C4-483C-A12E-C7561DD0E46F}" type="pres">
      <dgm:prSet presAssocID="{E63B2554-6D7B-4E1F-82CD-2AF45B97EC18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4088238D-3546-472B-ABC4-9381D9DAA203}" type="pres">
      <dgm:prSet presAssocID="{E63B2554-6D7B-4E1F-82CD-2AF45B97EC18}" presName="parSh" presStyleLbl="node1" presStyleIdx="1" presStyleCnt="2"/>
      <dgm:spPr/>
    </dgm:pt>
    <dgm:pt modelId="{467F7E15-7F0D-4AC1-85BF-41CEFB079503}" type="pres">
      <dgm:prSet presAssocID="{E63B2554-6D7B-4E1F-82CD-2AF45B97EC18}" presName="desTx" presStyleLbl="fgAcc1" presStyleIdx="1" presStyleCnt="2">
        <dgm:presLayoutVars>
          <dgm:bulletEnabled val="1"/>
        </dgm:presLayoutVars>
      </dgm:prSet>
      <dgm:spPr/>
    </dgm:pt>
  </dgm:ptLst>
  <dgm:cxnLst>
    <dgm:cxn modelId="{5E6DDC02-7928-4BE9-A289-E80AFB730C09}" type="presOf" srcId="{EAE9A20A-A175-4474-8A5A-2923D2B8E892}" destId="{E1E66496-D348-44C6-BB78-6F02DBC1F7BA}" srcOrd="0" destOrd="0" presId="urn:microsoft.com/office/officeart/2005/8/layout/process3"/>
    <dgm:cxn modelId="{310B7915-ABF0-437D-A62A-DA42D1FB9EF3}" type="presOf" srcId="{E63B2554-6D7B-4E1F-82CD-2AF45B97EC18}" destId="{AB671451-40C4-483C-A12E-C7561DD0E46F}" srcOrd="0" destOrd="0" presId="urn:microsoft.com/office/officeart/2005/8/layout/process3"/>
    <dgm:cxn modelId="{FBF7F924-6A25-4174-9FD2-916BFE8C148B}" type="presOf" srcId="{6F767809-332A-43B4-8554-08F5443859E3}" destId="{467F7E15-7F0D-4AC1-85BF-41CEFB079503}" srcOrd="0" destOrd="0" presId="urn:microsoft.com/office/officeart/2005/8/layout/process3"/>
    <dgm:cxn modelId="{BA280A2E-5736-4B6F-A4B5-E75853675A8B}" srcId="{A0EED9B3-CD1C-42D0-AB44-0BFD1F048A9A}" destId="{EB78A3B2-15D0-4329-BB2B-EA00E5E01749}" srcOrd="1" destOrd="0" parTransId="{54A9708D-A63C-40C7-A34E-28BB7EB99C90}" sibTransId="{3805CA21-BAA1-4E01-A033-580E311D2AB2}"/>
    <dgm:cxn modelId="{9AFDB632-7A6F-4084-BFD4-520B35FA6368}" srcId="{A0EED9B3-CD1C-42D0-AB44-0BFD1F048A9A}" destId="{EE31488F-1607-4514-9144-78F2ECAEF681}" srcOrd="0" destOrd="0" parTransId="{6E3B16FF-39D4-4EFE-83C1-8F2FF7C0CBD5}" sibTransId="{F49D7258-19C2-491B-9748-83BE0EBD53ED}"/>
    <dgm:cxn modelId="{833AD532-51A4-4208-A3E2-381DCD2C9197}" type="presOf" srcId="{78973340-6A7E-416E-ADE1-47BB04A7F07E}" destId="{467F7E15-7F0D-4AC1-85BF-41CEFB079503}" srcOrd="0" destOrd="1" presId="urn:microsoft.com/office/officeart/2005/8/layout/process3"/>
    <dgm:cxn modelId="{8F865533-04B1-48A2-AA08-86ACDA71AF23}" type="presOf" srcId="{BF94F843-867C-4583-8753-914FC8F853BB}" destId="{D6153803-5542-461D-A1D3-CCDB05535220}" srcOrd="0" destOrd="0" presId="urn:microsoft.com/office/officeart/2005/8/layout/process3"/>
    <dgm:cxn modelId="{B301C139-5EAD-46A0-82F7-4414A2F24762}" type="presOf" srcId="{EAE9A20A-A175-4474-8A5A-2923D2B8E892}" destId="{49A53BBD-B0A1-4D4B-9BAC-7C27848A7D7F}" srcOrd="1" destOrd="0" presId="urn:microsoft.com/office/officeart/2005/8/layout/process3"/>
    <dgm:cxn modelId="{4D82A744-D151-4659-A76B-39EE84EA3886}" srcId="{E63B2554-6D7B-4E1F-82CD-2AF45B97EC18}" destId="{78973340-6A7E-416E-ADE1-47BB04A7F07E}" srcOrd="1" destOrd="0" parTransId="{B30F5BD0-C8E7-4F92-9BE3-533B7CDB2997}" sibTransId="{2C41A745-E955-473F-B26C-BEE63B4113FF}"/>
    <dgm:cxn modelId="{16C3A84E-F9DB-41EC-97D0-D76738345FE7}" type="presOf" srcId="{A0EED9B3-CD1C-42D0-AB44-0BFD1F048A9A}" destId="{6C8746E0-AB65-4002-B5A2-1E2B8F7D3675}" srcOrd="1" destOrd="0" presId="urn:microsoft.com/office/officeart/2005/8/layout/process3"/>
    <dgm:cxn modelId="{52CEEA7D-5642-4137-A8D6-48705C77FF71}" type="presOf" srcId="{E63B2554-6D7B-4E1F-82CD-2AF45B97EC18}" destId="{4088238D-3546-472B-ABC4-9381D9DAA203}" srcOrd="1" destOrd="0" presId="urn:microsoft.com/office/officeart/2005/8/layout/process3"/>
    <dgm:cxn modelId="{0499FA80-2703-4043-B50F-EE7B6F4C9C35}" srcId="{BF94F843-867C-4583-8753-914FC8F853BB}" destId="{E63B2554-6D7B-4E1F-82CD-2AF45B97EC18}" srcOrd="1" destOrd="0" parTransId="{02D79BE4-444C-4F46-A1EC-D084D91B9B3A}" sibTransId="{7DF6044D-60F4-44C9-975C-C7A5F442A3B2}"/>
    <dgm:cxn modelId="{ADBFD4BD-E0DC-42B6-92E5-6D9C74C63269}" type="presOf" srcId="{EB78A3B2-15D0-4329-BB2B-EA00E5E01749}" destId="{F17F5CFE-39D9-4007-B9CD-179D24DAAB16}" srcOrd="0" destOrd="1" presId="urn:microsoft.com/office/officeart/2005/8/layout/process3"/>
    <dgm:cxn modelId="{B53C6EDC-158F-4D51-B1D0-223BBC27415A}" srcId="{E63B2554-6D7B-4E1F-82CD-2AF45B97EC18}" destId="{6F767809-332A-43B4-8554-08F5443859E3}" srcOrd="0" destOrd="0" parTransId="{19AB871D-0C01-41D5-B9E2-13748F43BE77}" sibTransId="{12A39FBA-4DFB-44C1-9803-CE1339A7B1A7}"/>
    <dgm:cxn modelId="{14FC7BE0-166C-4A9D-A43D-DD32622C5368}" type="presOf" srcId="{EE31488F-1607-4514-9144-78F2ECAEF681}" destId="{F17F5CFE-39D9-4007-B9CD-179D24DAAB16}" srcOrd="0" destOrd="0" presId="urn:microsoft.com/office/officeart/2005/8/layout/process3"/>
    <dgm:cxn modelId="{BFE8ABE5-644E-4585-BE9F-777FA39834E0}" srcId="{BF94F843-867C-4583-8753-914FC8F853BB}" destId="{A0EED9B3-CD1C-42D0-AB44-0BFD1F048A9A}" srcOrd="0" destOrd="0" parTransId="{70487576-3848-427B-AF73-6223AFBB12CC}" sibTransId="{EAE9A20A-A175-4474-8A5A-2923D2B8E892}"/>
    <dgm:cxn modelId="{89A3BAE8-364F-4680-BA90-C6A310E1BEE1}" type="presOf" srcId="{A0EED9B3-CD1C-42D0-AB44-0BFD1F048A9A}" destId="{4205811A-30CD-447F-B600-2D67D368B1DB}" srcOrd="0" destOrd="0" presId="urn:microsoft.com/office/officeart/2005/8/layout/process3"/>
    <dgm:cxn modelId="{13B0343A-9306-4ED1-8D42-372F7237F1F2}" type="presParOf" srcId="{D6153803-5542-461D-A1D3-CCDB05535220}" destId="{1517ED49-B29B-464B-B53B-F95103071ECA}" srcOrd="0" destOrd="0" presId="urn:microsoft.com/office/officeart/2005/8/layout/process3"/>
    <dgm:cxn modelId="{691843D7-FAC1-44B1-AA6E-42979C541E7D}" type="presParOf" srcId="{1517ED49-B29B-464B-B53B-F95103071ECA}" destId="{4205811A-30CD-447F-B600-2D67D368B1DB}" srcOrd="0" destOrd="0" presId="urn:microsoft.com/office/officeart/2005/8/layout/process3"/>
    <dgm:cxn modelId="{6AA8F610-108D-4B55-9C63-D0902A6CFD9C}" type="presParOf" srcId="{1517ED49-B29B-464B-B53B-F95103071ECA}" destId="{6C8746E0-AB65-4002-B5A2-1E2B8F7D3675}" srcOrd="1" destOrd="0" presId="urn:microsoft.com/office/officeart/2005/8/layout/process3"/>
    <dgm:cxn modelId="{5F3E2DDE-70EB-44A7-81FF-3B289CCC807F}" type="presParOf" srcId="{1517ED49-B29B-464B-B53B-F95103071ECA}" destId="{F17F5CFE-39D9-4007-B9CD-179D24DAAB16}" srcOrd="2" destOrd="0" presId="urn:microsoft.com/office/officeart/2005/8/layout/process3"/>
    <dgm:cxn modelId="{6A196B4F-FF6E-45BE-ACE4-B7DE390389BC}" type="presParOf" srcId="{D6153803-5542-461D-A1D3-CCDB05535220}" destId="{E1E66496-D348-44C6-BB78-6F02DBC1F7BA}" srcOrd="1" destOrd="0" presId="urn:microsoft.com/office/officeart/2005/8/layout/process3"/>
    <dgm:cxn modelId="{00409461-3AA1-48E7-8180-F99149542800}" type="presParOf" srcId="{E1E66496-D348-44C6-BB78-6F02DBC1F7BA}" destId="{49A53BBD-B0A1-4D4B-9BAC-7C27848A7D7F}" srcOrd="0" destOrd="0" presId="urn:microsoft.com/office/officeart/2005/8/layout/process3"/>
    <dgm:cxn modelId="{0BC53321-6F0C-41F3-B217-0B538385E131}" type="presParOf" srcId="{D6153803-5542-461D-A1D3-CCDB05535220}" destId="{15724B78-E7B5-4BF0-9D49-A4793FD47538}" srcOrd="2" destOrd="0" presId="urn:microsoft.com/office/officeart/2005/8/layout/process3"/>
    <dgm:cxn modelId="{8256A155-5C2E-4654-A822-4935A9403A16}" type="presParOf" srcId="{15724B78-E7B5-4BF0-9D49-A4793FD47538}" destId="{AB671451-40C4-483C-A12E-C7561DD0E46F}" srcOrd="0" destOrd="0" presId="urn:microsoft.com/office/officeart/2005/8/layout/process3"/>
    <dgm:cxn modelId="{4CF209D4-9D91-480D-ABC5-34CD5BB972BF}" type="presParOf" srcId="{15724B78-E7B5-4BF0-9D49-A4793FD47538}" destId="{4088238D-3546-472B-ABC4-9381D9DAA203}" srcOrd="1" destOrd="0" presId="urn:microsoft.com/office/officeart/2005/8/layout/process3"/>
    <dgm:cxn modelId="{95710F94-1A34-4CD4-98BF-3962A8A65B96}" type="presParOf" srcId="{15724B78-E7B5-4BF0-9D49-A4793FD47538}" destId="{467F7E15-7F0D-4AC1-85BF-41CEFB07950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0EB6BF-652D-4B19-8774-F9D2233FA481}" type="doc">
      <dgm:prSet loTypeId="urn:microsoft.com/office/officeart/2005/8/layout/venn2" loCatId="relationship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4E71B34A-37FE-4A29-A7AF-9F42DC9654DA}">
      <dgm:prSet phldrT="[Текст]" custT="1"/>
      <dgm:spPr/>
      <dgm:t>
        <a:bodyPr/>
        <a:lstStyle/>
        <a:p>
          <a:pPr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2400" b="1" dirty="0">
              <a:solidFill>
                <a:schemeClr val="tx1"/>
              </a:solidFill>
              <a:latin typeface="Arial Narrow" panose="020B0606020202030204" pitchFamily="34" charset="0"/>
            </a:rPr>
            <a:t>2023</a:t>
          </a:r>
        </a:p>
        <a:p>
          <a:pPr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2400" b="1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rPr>
            <a:t>132</a:t>
          </a:r>
          <a:r>
            <a:rPr lang="ru-RU" sz="2400" b="1" dirty="0">
              <a:solidFill>
                <a:schemeClr val="tx1"/>
              </a:solidFill>
              <a:latin typeface="Arial Narrow" panose="020B0606020202030204" pitchFamily="34" charset="0"/>
            </a:rPr>
            <a:t> ребенка </a:t>
          </a:r>
        </a:p>
        <a:p>
          <a:pPr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2400" b="1" u="sng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rPr>
            <a:t>2 478 744,52 </a:t>
          </a:r>
          <a:r>
            <a:rPr lang="ru-RU" sz="2400" b="1" u="sng" dirty="0">
              <a:solidFill>
                <a:schemeClr val="tx1"/>
              </a:solidFill>
              <a:latin typeface="Arial Narrow" panose="020B0606020202030204" pitchFamily="34" charset="0"/>
            </a:rPr>
            <a:t>руб.</a:t>
          </a:r>
        </a:p>
      </dgm:t>
    </dgm:pt>
    <dgm:pt modelId="{A4E17F13-95DE-46CB-BEA4-BFA7706AF6BF}" type="parTrans" cxnId="{175CEA6E-9314-49F7-B1E4-CF188623EC1E}">
      <dgm:prSet/>
      <dgm:spPr/>
      <dgm:t>
        <a:bodyPr/>
        <a:lstStyle/>
        <a:p>
          <a:pPr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2000" b="1">
            <a:solidFill>
              <a:schemeClr val="tx1"/>
            </a:solidFill>
            <a:latin typeface="Arial Narrow" pitchFamily="34" charset="0"/>
          </a:endParaRPr>
        </a:p>
      </dgm:t>
    </dgm:pt>
    <dgm:pt modelId="{5CE08E86-0C74-429C-B549-26D961E63244}" type="sibTrans" cxnId="{175CEA6E-9314-49F7-B1E4-CF188623EC1E}">
      <dgm:prSet/>
      <dgm:spPr/>
      <dgm:t>
        <a:bodyPr/>
        <a:lstStyle/>
        <a:p>
          <a:pPr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2000" b="1">
            <a:solidFill>
              <a:schemeClr val="tx1"/>
            </a:solidFill>
            <a:latin typeface="Arial Narrow" pitchFamily="34" charset="0"/>
          </a:endParaRPr>
        </a:p>
      </dgm:t>
    </dgm:pt>
    <dgm:pt modelId="{21F158FA-F66E-4B93-AD67-F715421B2FD3}">
      <dgm:prSet phldrT="[Текст]" custT="1"/>
      <dgm:spPr/>
      <dgm:t>
        <a:bodyPr/>
        <a:lstStyle/>
        <a:p>
          <a:pPr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en-US" sz="2400" b="1" dirty="0">
              <a:solidFill>
                <a:schemeClr val="tx1"/>
              </a:solidFill>
              <a:latin typeface="Arial Narrow" pitchFamily="34" charset="0"/>
            </a:rPr>
            <a:t>20</a:t>
          </a:r>
          <a:r>
            <a:rPr lang="ru-RU" sz="2400" b="1" dirty="0">
              <a:solidFill>
                <a:schemeClr val="tx1"/>
              </a:solidFill>
              <a:latin typeface="Arial Narrow" pitchFamily="34" charset="0"/>
            </a:rPr>
            <a:t>22</a:t>
          </a:r>
        </a:p>
        <a:p>
          <a:pPr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en-US" sz="2400" b="1" dirty="0">
              <a:solidFill>
                <a:schemeClr val="tx1"/>
              </a:solidFill>
              <a:latin typeface="Arial Narrow" pitchFamily="34" charset="0"/>
            </a:rPr>
            <a:t> </a:t>
          </a:r>
        </a:p>
        <a:p>
          <a:pPr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2400" b="1" dirty="0">
              <a:solidFill>
                <a:schemeClr val="tx1"/>
              </a:solidFill>
              <a:latin typeface="Arial Narrow" pitchFamily="34" charset="0"/>
            </a:rPr>
            <a:t>124 ребенка</a:t>
          </a:r>
        </a:p>
        <a:p>
          <a:pPr>
            <a:lnSpc>
              <a:spcPct val="85000"/>
            </a:lnSpc>
            <a:spcBef>
              <a:spcPts val="0"/>
            </a:spcBef>
            <a:spcAft>
              <a:spcPts val="0"/>
            </a:spcAft>
          </a:pPr>
          <a:r>
            <a:rPr lang="ru-RU" sz="2400" b="1" u="sng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rPr>
            <a:t>1 371 799,43 </a:t>
          </a:r>
          <a:r>
            <a:rPr lang="ru-RU" sz="2400" b="1" u="sng" dirty="0">
              <a:solidFill>
                <a:schemeClr val="tx1"/>
              </a:solidFill>
              <a:latin typeface="Arial Narrow" pitchFamily="34" charset="0"/>
            </a:rPr>
            <a:t>руб.</a:t>
          </a:r>
          <a:endParaRPr lang="en-US" sz="2400" b="1" u="sng" dirty="0">
            <a:solidFill>
              <a:schemeClr val="tx1"/>
            </a:solidFill>
            <a:latin typeface="Arial Narrow" pitchFamily="34" charset="0"/>
          </a:endParaRPr>
        </a:p>
      </dgm:t>
    </dgm:pt>
    <dgm:pt modelId="{9DFCF592-A2AE-456E-928C-606CC1764E58}" type="parTrans" cxnId="{85661F14-4A1B-485D-80BB-4C8347C2ED04}">
      <dgm:prSet/>
      <dgm:spPr/>
      <dgm:t>
        <a:bodyPr/>
        <a:lstStyle/>
        <a:p>
          <a:pPr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2000" b="1">
            <a:solidFill>
              <a:schemeClr val="tx1"/>
            </a:solidFill>
            <a:latin typeface="Arial Narrow" pitchFamily="34" charset="0"/>
          </a:endParaRPr>
        </a:p>
      </dgm:t>
    </dgm:pt>
    <dgm:pt modelId="{6F91B22F-3FBB-4C11-BF3E-C1B41B5D0535}" type="sibTrans" cxnId="{85661F14-4A1B-485D-80BB-4C8347C2ED04}">
      <dgm:prSet/>
      <dgm:spPr/>
      <dgm:t>
        <a:bodyPr/>
        <a:lstStyle/>
        <a:p>
          <a:pPr>
            <a:lnSpc>
              <a:spcPct val="85000"/>
            </a:lnSpc>
            <a:spcBef>
              <a:spcPts val="0"/>
            </a:spcBef>
            <a:spcAft>
              <a:spcPts val="0"/>
            </a:spcAft>
          </a:pPr>
          <a:endParaRPr lang="ru-RU" sz="2000" b="1">
            <a:solidFill>
              <a:schemeClr val="tx1"/>
            </a:solidFill>
            <a:latin typeface="Arial Narrow" pitchFamily="34" charset="0"/>
          </a:endParaRPr>
        </a:p>
      </dgm:t>
    </dgm:pt>
    <dgm:pt modelId="{D60111C0-1FAF-4A9E-BAE6-1BADFD6E0184}" type="pres">
      <dgm:prSet presAssocID="{2B0EB6BF-652D-4B19-8774-F9D2233FA481}" presName="Name0" presStyleCnt="0">
        <dgm:presLayoutVars>
          <dgm:chMax val="7"/>
          <dgm:resizeHandles val="exact"/>
        </dgm:presLayoutVars>
      </dgm:prSet>
      <dgm:spPr/>
    </dgm:pt>
    <dgm:pt modelId="{CF646088-43AF-49FB-8E35-A68E867E20EF}" type="pres">
      <dgm:prSet presAssocID="{2B0EB6BF-652D-4B19-8774-F9D2233FA481}" presName="comp1" presStyleCnt="0"/>
      <dgm:spPr/>
    </dgm:pt>
    <dgm:pt modelId="{8E1CF525-1F4D-4DA9-AE49-E27BA3A38C9E}" type="pres">
      <dgm:prSet presAssocID="{2B0EB6BF-652D-4B19-8774-F9D2233FA481}" presName="circle1" presStyleLbl="node1" presStyleIdx="0" presStyleCnt="2"/>
      <dgm:spPr/>
    </dgm:pt>
    <dgm:pt modelId="{24DB2580-AB74-4F75-817E-97048FAD9B35}" type="pres">
      <dgm:prSet presAssocID="{2B0EB6BF-652D-4B19-8774-F9D2233FA481}" presName="c1text" presStyleLbl="node1" presStyleIdx="0" presStyleCnt="2">
        <dgm:presLayoutVars>
          <dgm:bulletEnabled val="1"/>
        </dgm:presLayoutVars>
      </dgm:prSet>
      <dgm:spPr/>
    </dgm:pt>
    <dgm:pt modelId="{26BA5FE9-41E2-4025-9750-AFA9C76A8F6F}" type="pres">
      <dgm:prSet presAssocID="{2B0EB6BF-652D-4B19-8774-F9D2233FA481}" presName="comp2" presStyleCnt="0"/>
      <dgm:spPr/>
    </dgm:pt>
    <dgm:pt modelId="{D600522F-4610-4C33-A908-3842F2B46267}" type="pres">
      <dgm:prSet presAssocID="{2B0EB6BF-652D-4B19-8774-F9D2233FA481}" presName="circle2" presStyleLbl="node1" presStyleIdx="1" presStyleCnt="2" custScaleX="88333" custScaleY="82810" custLinFactNeighborX="0" custLinFactNeighborY="12093"/>
      <dgm:spPr/>
    </dgm:pt>
    <dgm:pt modelId="{3A757390-F13E-436E-B177-0DD2FF7C10E7}" type="pres">
      <dgm:prSet presAssocID="{2B0EB6BF-652D-4B19-8774-F9D2233FA481}" presName="c2text" presStyleLbl="node1" presStyleIdx="1" presStyleCnt="2">
        <dgm:presLayoutVars>
          <dgm:bulletEnabled val="1"/>
        </dgm:presLayoutVars>
      </dgm:prSet>
      <dgm:spPr/>
    </dgm:pt>
  </dgm:ptLst>
  <dgm:cxnLst>
    <dgm:cxn modelId="{8A1FCF02-8A13-402F-AAF4-63DC85AC164C}" type="presOf" srcId="{4E71B34A-37FE-4A29-A7AF-9F42DC9654DA}" destId="{24DB2580-AB74-4F75-817E-97048FAD9B35}" srcOrd="1" destOrd="0" presId="urn:microsoft.com/office/officeart/2005/8/layout/venn2"/>
    <dgm:cxn modelId="{85661F14-4A1B-485D-80BB-4C8347C2ED04}" srcId="{2B0EB6BF-652D-4B19-8774-F9D2233FA481}" destId="{21F158FA-F66E-4B93-AD67-F715421B2FD3}" srcOrd="1" destOrd="0" parTransId="{9DFCF592-A2AE-456E-928C-606CC1764E58}" sibTransId="{6F91B22F-3FBB-4C11-BF3E-C1B41B5D0535}"/>
    <dgm:cxn modelId="{2150393A-301E-4975-B479-C6CB7E70D991}" type="presOf" srcId="{21F158FA-F66E-4B93-AD67-F715421B2FD3}" destId="{D600522F-4610-4C33-A908-3842F2B46267}" srcOrd="0" destOrd="0" presId="urn:microsoft.com/office/officeart/2005/8/layout/venn2"/>
    <dgm:cxn modelId="{1D1FBB3C-EE6D-49C8-9814-205002273D02}" type="presOf" srcId="{4E71B34A-37FE-4A29-A7AF-9F42DC9654DA}" destId="{8E1CF525-1F4D-4DA9-AE49-E27BA3A38C9E}" srcOrd="0" destOrd="0" presId="urn:microsoft.com/office/officeart/2005/8/layout/venn2"/>
    <dgm:cxn modelId="{C1D6E86E-6A72-4905-A194-3C4259AB0062}" type="presOf" srcId="{21F158FA-F66E-4B93-AD67-F715421B2FD3}" destId="{3A757390-F13E-436E-B177-0DD2FF7C10E7}" srcOrd="1" destOrd="0" presId="urn:microsoft.com/office/officeart/2005/8/layout/venn2"/>
    <dgm:cxn modelId="{175CEA6E-9314-49F7-B1E4-CF188623EC1E}" srcId="{2B0EB6BF-652D-4B19-8774-F9D2233FA481}" destId="{4E71B34A-37FE-4A29-A7AF-9F42DC9654DA}" srcOrd="0" destOrd="0" parTransId="{A4E17F13-95DE-46CB-BEA4-BFA7706AF6BF}" sibTransId="{5CE08E86-0C74-429C-B549-26D961E63244}"/>
    <dgm:cxn modelId="{9BBE2DC0-C5EB-435A-B127-83A8D3FBA415}" type="presOf" srcId="{2B0EB6BF-652D-4B19-8774-F9D2233FA481}" destId="{D60111C0-1FAF-4A9E-BAE6-1BADFD6E0184}" srcOrd="0" destOrd="0" presId="urn:microsoft.com/office/officeart/2005/8/layout/venn2"/>
    <dgm:cxn modelId="{3948532C-52A6-433B-A3FF-A7ED6C3849EF}" type="presParOf" srcId="{D60111C0-1FAF-4A9E-BAE6-1BADFD6E0184}" destId="{CF646088-43AF-49FB-8E35-A68E867E20EF}" srcOrd="0" destOrd="0" presId="urn:microsoft.com/office/officeart/2005/8/layout/venn2"/>
    <dgm:cxn modelId="{B20269F8-95CE-4AE6-8D0C-55A2900F22F1}" type="presParOf" srcId="{CF646088-43AF-49FB-8E35-A68E867E20EF}" destId="{8E1CF525-1F4D-4DA9-AE49-E27BA3A38C9E}" srcOrd="0" destOrd="0" presId="urn:microsoft.com/office/officeart/2005/8/layout/venn2"/>
    <dgm:cxn modelId="{6F70A950-D386-4B3B-BC52-7F460200BB93}" type="presParOf" srcId="{CF646088-43AF-49FB-8E35-A68E867E20EF}" destId="{24DB2580-AB74-4F75-817E-97048FAD9B35}" srcOrd="1" destOrd="0" presId="urn:microsoft.com/office/officeart/2005/8/layout/venn2"/>
    <dgm:cxn modelId="{A6630A56-0633-46BF-8BFE-F77E7B3CC223}" type="presParOf" srcId="{D60111C0-1FAF-4A9E-BAE6-1BADFD6E0184}" destId="{26BA5FE9-41E2-4025-9750-AFA9C76A8F6F}" srcOrd="1" destOrd="0" presId="urn:microsoft.com/office/officeart/2005/8/layout/venn2"/>
    <dgm:cxn modelId="{A342707A-B7D9-4752-B947-FE33980E7AA9}" type="presParOf" srcId="{26BA5FE9-41E2-4025-9750-AFA9C76A8F6F}" destId="{D600522F-4610-4C33-A908-3842F2B46267}" srcOrd="0" destOrd="0" presId="urn:microsoft.com/office/officeart/2005/8/layout/venn2"/>
    <dgm:cxn modelId="{EEB4DD9E-5171-43F3-BE07-039D4044348F}" type="presParOf" srcId="{26BA5FE9-41E2-4025-9750-AFA9C76A8F6F}" destId="{3A757390-F13E-436E-B177-0DD2FF7C10E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C8B770-EE31-4F0A-A0EF-B00D29DC5774}" type="doc">
      <dgm:prSet loTypeId="urn:microsoft.com/office/officeart/2005/8/layout/pyramid2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8CFBB857-3291-41B5-B931-D35D5034C495}">
      <dgm:prSet phldrT="[Текст]"/>
      <dgm:spPr/>
      <dgm:t>
        <a:bodyPr/>
        <a:lstStyle/>
        <a:p>
          <a:r>
            <a:rPr lang="ru-RU" b="1" i="0" u="none" strike="noStrike" dirty="0">
              <a:solidFill>
                <a:srgbClr val="000000"/>
              </a:solidFill>
              <a:effectLst/>
              <a:latin typeface="Arial Narrow" panose="020B0606020202030204" pitchFamily="34" charset="0"/>
            </a:rPr>
            <a:t>7 424 </a:t>
          </a:r>
          <a:r>
            <a:rPr lang="ru-RU" b="1" dirty="0">
              <a:latin typeface="Arial Narrow" pitchFamily="34" charset="0"/>
            </a:rPr>
            <a:t>детей</a:t>
          </a:r>
        </a:p>
      </dgm:t>
    </dgm:pt>
    <dgm:pt modelId="{93EF8E3F-D408-4099-8F8D-ADE515D65DBA}" type="parTrans" cxnId="{35D61E5E-E29B-4F8B-9026-007991A942A2}">
      <dgm:prSet/>
      <dgm:spPr/>
      <dgm:t>
        <a:bodyPr/>
        <a:lstStyle/>
        <a:p>
          <a:endParaRPr lang="ru-RU" b="1">
            <a:latin typeface="Arial Narrow" pitchFamily="34" charset="0"/>
          </a:endParaRPr>
        </a:p>
      </dgm:t>
    </dgm:pt>
    <dgm:pt modelId="{8EC2BD2F-E994-40F7-970B-C43E8352E913}" type="sibTrans" cxnId="{35D61E5E-E29B-4F8B-9026-007991A942A2}">
      <dgm:prSet/>
      <dgm:spPr/>
      <dgm:t>
        <a:bodyPr/>
        <a:lstStyle/>
        <a:p>
          <a:endParaRPr lang="ru-RU" b="1">
            <a:latin typeface="Arial Narrow" pitchFamily="34" charset="0"/>
          </a:endParaRPr>
        </a:p>
      </dgm:t>
    </dgm:pt>
    <dgm:pt modelId="{7A4CC603-7D27-4788-A978-4E0FA851FF48}">
      <dgm:prSet phldrT="[Текст]"/>
      <dgm:spPr/>
      <dgm:t>
        <a:bodyPr/>
        <a:lstStyle/>
        <a:p>
          <a:r>
            <a:rPr lang="ru-RU" b="1" i="0" u="none" strike="noStrike" dirty="0">
              <a:solidFill>
                <a:srgbClr val="000000"/>
              </a:solidFill>
              <a:effectLst/>
              <a:latin typeface="Arial Narrow" panose="020B0606020202030204" pitchFamily="34" charset="0"/>
            </a:rPr>
            <a:t>16 795 </a:t>
          </a:r>
          <a:r>
            <a:rPr lang="ru-RU" b="1" dirty="0">
              <a:latin typeface="Arial Narrow" pitchFamily="34" charset="0"/>
            </a:rPr>
            <a:t>рецептов</a:t>
          </a:r>
        </a:p>
      </dgm:t>
    </dgm:pt>
    <dgm:pt modelId="{7DF7D73E-E7FA-4F92-AC75-EBD561B840E0}" type="parTrans" cxnId="{8BC617A6-FE5D-4ED4-A7FC-E5BCF0799BC8}">
      <dgm:prSet/>
      <dgm:spPr/>
      <dgm:t>
        <a:bodyPr/>
        <a:lstStyle/>
        <a:p>
          <a:endParaRPr lang="ru-RU" b="1">
            <a:latin typeface="Arial Narrow" pitchFamily="34" charset="0"/>
          </a:endParaRPr>
        </a:p>
      </dgm:t>
    </dgm:pt>
    <dgm:pt modelId="{ACB28BCD-8377-499A-B731-8FC4F8290488}" type="sibTrans" cxnId="{8BC617A6-FE5D-4ED4-A7FC-E5BCF0799BC8}">
      <dgm:prSet/>
      <dgm:spPr/>
      <dgm:t>
        <a:bodyPr/>
        <a:lstStyle/>
        <a:p>
          <a:endParaRPr lang="ru-RU" b="1">
            <a:latin typeface="Arial Narrow" pitchFamily="34" charset="0"/>
          </a:endParaRPr>
        </a:p>
      </dgm:t>
    </dgm:pt>
    <dgm:pt modelId="{D2617070-0131-4341-ACB9-B86839D3F60D}">
      <dgm:prSet phldrT="[Текст]"/>
      <dgm:spPr/>
      <dgm:t>
        <a:bodyPr/>
        <a:lstStyle/>
        <a:p>
          <a:r>
            <a:rPr lang="ru-RU" b="1" i="0" u="none" strike="noStrike" dirty="0">
              <a:solidFill>
                <a:srgbClr val="000000"/>
              </a:solidFill>
              <a:effectLst/>
              <a:latin typeface="Arial Narrow" panose="020B0606020202030204" pitchFamily="34" charset="0"/>
            </a:rPr>
            <a:t>85 087 713,70 </a:t>
          </a:r>
          <a:r>
            <a:rPr lang="ru-RU" b="1" dirty="0">
              <a:latin typeface="Arial Narrow" pitchFamily="34" charset="0"/>
            </a:rPr>
            <a:t>руб.</a:t>
          </a:r>
        </a:p>
      </dgm:t>
    </dgm:pt>
    <dgm:pt modelId="{9E9B9016-E42F-4A84-86DA-8ACB51D12715}" type="parTrans" cxnId="{39EFD29F-1FCD-463E-8A89-93AD1B943FB2}">
      <dgm:prSet/>
      <dgm:spPr/>
      <dgm:t>
        <a:bodyPr/>
        <a:lstStyle/>
        <a:p>
          <a:endParaRPr lang="ru-RU" b="1">
            <a:latin typeface="Arial Narrow" pitchFamily="34" charset="0"/>
          </a:endParaRPr>
        </a:p>
      </dgm:t>
    </dgm:pt>
    <dgm:pt modelId="{D4F7FC3C-F3A3-4559-8049-FCCD880CEC27}" type="sibTrans" cxnId="{39EFD29F-1FCD-463E-8A89-93AD1B943FB2}">
      <dgm:prSet/>
      <dgm:spPr/>
      <dgm:t>
        <a:bodyPr/>
        <a:lstStyle/>
        <a:p>
          <a:endParaRPr lang="ru-RU" b="1">
            <a:latin typeface="Arial Narrow" pitchFamily="34" charset="0"/>
          </a:endParaRPr>
        </a:p>
      </dgm:t>
    </dgm:pt>
    <dgm:pt modelId="{B2015CFC-9843-45CE-9E76-FC7DDB815749}" type="pres">
      <dgm:prSet presAssocID="{15C8B770-EE31-4F0A-A0EF-B00D29DC5774}" presName="compositeShape" presStyleCnt="0">
        <dgm:presLayoutVars>
          <dgm:dir/>
          <dgm:resizeHandles/>
        </dgm:presLayoutVars>
      </dgm:prSet>
      <dgm:spPr/>
    </dgm:pt>
    <dgm:pt modelId="{51A2915B-BD19-4A9A-A3F8-AD78ABDDDB97}" type="pres">
      <dgm:prSet presAssocID="{15C8B770-EE31-4F0A-A0EF-B00D29DC5774}" presName="pyramid" presStyleLbl="node1" presStyleIdx="0" presStyleCnt="1"/>
      <dgm:spPr/>
    </dgm:pt>
    <dgm:pt modelId="{CD400D3E-E02F-462D-A031-D52D033E06DD}" type="pres">
      <dgm:prSet presAssocID="{15C8B770-EE31-4F0A-A0EF-B00D29DC5774}" presName="theList" presStyleCnt="0"/>
      <dgm:spPr/>
    </dgm:pt>
    <dgm:pt modelId="{EDEB7211-4E1D-465B-B439-DC026A164980}" type="pres">
      <dgm:prSet presAssocID="{8CFBB857-3291-41B5-B931-D35D5034C495}" presName="aNode" presStyleLbl="fgAcc1" presStyleIdx="0" presStyleCnt="3">
        <dgm:presLayoutVars>
          <dgm:bulletEnabled val="1"/>
        </dgm:presLayoutVars>
      </dgm:prSet>
      <dgm:spPr/>
    </dgm:pt>
    <dgm:pt modelId="{1F484538-3F86-4B7D-9779-57C21F6389E8}" type="pres">
      <dgm:prSet presAssocID="{8CFBB857-3291-41B5-B931-D35D5034C495}" presName="aSpace" presStyleCnt="0"/>
      <dgm:spPr/>
    </dgm:pt>
    <dgm:pt modelId="{EE4C8260-7028-43A5-9C67-A4F0D98E927D}" type="pres">
      <dgm:prSet presAssocID="{7A4CC603-7D27-4788-A978-4E0FA851FF48}" presName="aNode" presStyleLbl="fgAcc1" presStyleIdx="1" presStyleCnt="3">
        <dgm:presLayoutVars>
          <dgm:bulletEnabled val="1"/>
        </dgm:presLayoutVars>
      </dgm:prSet>
      <dgm:spPr/>
    </dgm:pt>
    <dgm:pt modelId="{F3FB5275-15F5-48CD-87BF-C9ED97638CD3}" type="pres">
      <dgm:prSet presAssocID="{7A4CC603-7D27-4788-A978-4E0FA851FF48}" presName="aSpace" presStyleCnt="0"/>
      <dgm:spPr/>
    </dgm:pt>
    <dgm:pt modelId="{608372BC-5139-4903-8639-DF1CB98F3855}" type="pres">
      <dgm:prSet presAssocID="{D2617070-0131-4341-ACB9-B86839D3F60D}" presName="aNode" presStyleLbl="fgAcc1" presStyleIdx="2" presStyleCnt="3">
        <dgm:presLayoutVars>
          <dgm:bulletEnabled val="1"/>
        </dgm:presLayoutVars>
      </dgm:prSet>
      <dgm:spPr/>
    </dgm:pt>
    <dgm:pt modelId="{1ACB2524-CE1C-4073-AF46-F42810869ED4}" type="pres">
      <dgm:prSet presAssocID="{D2617070-0131-4341-ACB9-B86839D3F60D}" presName="aSpace" presStyleCnt="0"/>
      <dgm:spPr/>
    </dgm:pt>
  </dgm:ptLst>
  <dgm:cxnLst>
    <dgm:cxn modelId="{BED05803-E4DC-467E-B053-6F69B3E8913E}" type="presOf" srcId="{7A4CC603-7D27-4788-A978-4E0FA851FF48}" destId="{EE4C8260-7028-43A5-9C67-A4F0D98E927D}" srcOrd="0" destOrd="0" presId="urn:microsoft.com/office/officeart/2005/8/layout/pyramid2"/>
    <dgm:cxn modelId="{61C46A20-7B8B-4262-B347-4008C271890E}" type="presOf" srcId="{15C8B770-EE31-4F0A-A0EF-B00D29DC5774}" destId="{B2015CFC-9843-45CE-9E76-FC7DDB815749}" srcOrd="0" destOrd="0" presId="urn:microsoft.com/office/officeart/2005/8/layout/pyramid2"/>
    <dgm:cxn modelId="{35D61E5E-E29B-4F8B-9026-007991A942A2}" srcId="{15C8B770-EE31-4F0A-A0EF-B00D29DC5774}" destId="{8CFBB857-3291-41B5-B931-D35D5034C495}" srcOrd="0" destOrd="0" parTransId="{93EF8E3F-D408-4099-8F8D-ADE515D65DBA}" sibTransId="{8EC2BD2F-E994-40F7-970B-C43E8352E913}"/>
    <dgm:cxn modelId="{CC873E47-3A5B-408B-A73D-6FBD7D6772FB}" type="presOf" srcId="{D2617070-0131-4341-ACB9-B86839D3F60D}" destId="{608372BC-5139-4903-8639-DF1CB98F3855}" srcOrd="0" destOrd="0" presId="urn:microsoft.com/office/officeart/2005/8/layout/pyramid2"/>
    <dgm:cxn modelId="{49D10D7A-2CEA-4AE0-928D-58C71E8C0126}" type="presOf" srcId="{8CFBB857-3291-41B5-B931-D35D5034C495}" destId="{EDEB7211-4E1D-465B-B439-DC026A164980}" srcOrd="0" destOrd="0" presId="urn:microsoft.com/office/officeart/2005/8/layout/pyramid2"/>
    <dgm:cxn modelId="{39EFD29F-1FCD-463E-8A89-93AD1B943FB2}" srcId="{15C8B770-EE31-4F0A-A0EF-B00D29DC5774}" destId="{D2617070-0131-4341-ACB9-B86839D3F60D}" srcOrd="2" destOrd="0" parTransId="{9E9B9016-E42F-4A84-86DA-8ACB51D12715}" sibTransId="{D4F7FC3C-F3A3-4559-8049-FCCD880CEC27}"/>
    <dgm:cxn modelId="{8BC617A6-FE5D-4ED4-A7FC-E5BCF0799BC8}" srcId="{15C8B770-EE31-4F0A-A0EF-B00D29DC5774}" destId="{7A4CC603-7D27-4788-A978-4E0FA851FF48}" srcOrd="1" destOrd="0" parTransId="{7DF7D73E-E7FA-4F92-AC75-EBD561B840E0}" sibTransId="{ACB28BCD-8377-499A-B731-8FC4F8290488}"/>
    <dgm:cxn modelId="{E0C257C5-8EA0-4360-ABA5-8FB16B8D7A5E}" type="presParOf" srcId="{B2015CFC-9843-45CE-9E76-FC7DDB815749}" destId="{51A2915B-BD19-4A9A-A3F8-AD78ABDDDB97}" srcOrd="0" destOrd="0" presId="urn:microsoft.com/office/officeart/2005/8/layout/pyramid2"/>
    <dgm:cxn modelId="{EC750B82-FAD2-4237-992C-B9C8DD974E73}" type="presParOf" srcId="{B2015CFC-9843-45CE-9E76-FC7DDB815749}" destId="{CD400D3E-E02F-462D-A031-D52D033E06DD}" srcOrd="1" destOrd="0" presId="urn:microsoft.com/office/officeart/2005/8/layout/pyramid2"/>
    <dgm:cxn modelId="{9F47DA4E-2445-48AD-8F9D-4C4CE172AD68}" type="presParOf" srcId="{CD400D3E-E02F-462D-A031-D52D033E06DD}" destId="{EDEB7211-4E1D-465B-B439-DC026A164980}" srcOrd="0" destOrd="0" presId="urn:microsoft.com/office/officeart/2005/8/layout/pyramid2"/>
    <dgm:cxn modelId="{04747A86-9158-4CC9-9FB5-4224AC01CC4E}" type="presParOf" srcId="{CD400D3E-E02F-462D-A031-D52D033E06DD}" destId="{1F484538-3F86-4B7D-9779-57C21F6389E8}" srcOrd="1" destOrd="0" presId="urn:microsoft.com/office/officeart/2005/8/layout/pyramid2"/>
    <dgm:cxn modelId="{3EA815FA-9752-400B-B0F6-0A32D509AD13}" type="presParOf" srcId="{CD400D3E-E02F-462D-A031-D52D033E06DD}" destId="{EE4C8260-7028-43A5-9C67-A4F0D98E927D}" srcOrd="2" destOrd="0" presId="urn:microsoft.com/office/officeart/2005/8/layout/pyramid2"/>
    <dgm:cxn modelId="{E945B488-72E3-4AF0-B0C1-940FEF20A0A7}" type="presParOf" srcId="{CD400D3E-E02F-462D-A031-D52D033E06DD}" destId="{F3FB5275-15F5-48CD-87BF-C9ED97638CD3}" srcOrd="3" destOrd="0" presId="urn:microsoft.com/office/officeart/2005/8/layout/pyramid2"/>
    <dgm:cxn modelId="{F7723BB5-0224-48B8-92BF-2A5F19B67D43}" type="presParOf" srcId="{CD400D3E-E02F-462D-A031-D52D033E06DD}" destId="{608372BC-5139-4903-8639-DF1CB98F3855}" srcOrd="4" destOrd="0" presId="urn:microsoft.com/office/officeart/2005/8/layout/pyramid2"/>
    <dgm:cxn modelId="{D37F9CD9-6720-4A42-A70E-F53813D6223B}" type="presParOf" srcId="{CD400D3E-E02F-462D-A031-D52D033E06DD}" destId="{1ACB2524-CE1C-4073-AF46-F42810869ED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746E0-AB65-4002-B5A2-1E2B8F7D3675}">
      <dsp:nvSpPr>
        <dsp:cNvPr id="0" name=""/>
        <dsp:cNvSpPr/>
      </dsp:nvSpPr>
      <dsp:spPr>
        <a:xfrm>
          <a:off x="2666" y="23186"/>
          <a:ext cx="2289029" cy="99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Забор мазков и быстрого теста</a:t>
          </a:r>
        </a:p>
      </dsp:txBody>
      <dsp:txXfrm>
        <a:off x="2666" y="23186"/>
        <a:ext cx="2289029" cy="662667"/>
      </dsp:txXfrm>
    </dsp:sp>
    <dsp:sp modelId="{F17F5CFE-39D9-4007-B9CD-179D24DAAB16}">
      <dsp:nvSpPr>
        <dsp:cNvPr id="0" name=""/>
        <dsp:cNvSpPr/>
      </dsp:nvSpPr>
      <dsp:spPr>
        <a:xfrm>
          <a:off x="471503" y="685854"/>
          <a:ext cx="2289029" cy="1560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на дому врачом-педиатром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На фильтр боксе либо в отделении ОРВИ</a:t>
          </a:r>
        </a:p>
      </dsp:txBody>
      <dsp:txXfrm>
        <a:off x="517211" y="731562"/>
        <a:ext cx="2197613" cy="1469184"/>
      </dsp:txXfrm>
    </dsp:sp>
    <dsp:sp modelId="{E1E66496-D348-44C6-BB78-6F02DBC1F7BA}">
      <dsp:nvSpPr>
        <dsp:cNvPr id="0" name=""/>
        <dsp:cNvSpPr/>
      </dsp:nvSpPr>
      <dsp:spPr>
        <a:xfrm>
          <a:off x="2638704" y="69569"/>
          <a:ext cx="735658" cy="5699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638704" y="183549"/>
        <a:ext cx="564687" cy="341942"/>
      </dsp:txXfrm>
    </dsp:sp>
    <dsp:sp modelId="{4088238D-3546-472B-ABC4-9381D9DAA203}">
      <dsp:nvSpPr>
        <dsp:cNvPr id="0" name=""/>
        <dsp:cNvSpPr/>
      </dsp:nvSpPr>
      <dsp:spPr>
        <a:xfrm>
          <a:off x="3679730" y="23186"/>
          <a:ext cx="2289029" cy="99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Результаты  в ЭМК</a:t>
          </a:r>
        </a:p>
      </dsp:txBody>
      <dsp:txXfrm>
        <a:off x="3679730" y="23186"/>
        <a:ext cx="2289029" cy="662667"/>
      </dsp:txXfrm>
    </dsp:sp>
    <dsp:sp modelId="{467F7E15-7F0D-4AC1-85BF-41CEFB079503}">
      <dsp:nvSpPr>
        <dsp:cNvPr id="0" name=""/>
        <dsp:cNvSpPr/>
      </dsp:nvSpPr>
      <dsp:spPr>
        <a:xfrm>
          <a:off x="4148567" y="685854"/>
          <a:ext cx="2289029" cy="1560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/>
            <a:t>на </a:t>
          </a:r>
          <a:r>
            <a:rPr lang="ru-RU" sz="1700" kern="1200" dirty="0"/>
            <a:t>следующий день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СМС оповещение после готовности анализа</a:t>
          </a:r>
        </a:p>
      </dsp:txBody>
      <dsp:txXfrm>
        <a:off x="4194275" y="731562"/>
        <a:ext cx="2197613" cy="1469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CF525-1F4D-4DA9-AE49-E27BA3A38C9E}">
      <dsp:nvSpPr>
        <dsp:cNvPr id="0" name=""/>
        <dsp:cNvSpPr/>
      </dsp:nvSpPr>
      <dsp:spPr>
        <a:xfrm>
          <a:off x="3370163" y="0"/>
          <a:ext cx="4351338" cy="4351338"/>
        </a:xfrm>
        <a:prstGeom prst="ellips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85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Arial Narrow" panose="020B0606020202030204" pitchFamily="34" charset="0"/>
            </a:rPr>
            <a:t>2023</a:t>
          </a:r>
        </a:p>
        <a:p>
          <a:pPr marL="0" lvl="0" indent="0" algn="ctr" defTabSz="1066800">
            <a:lnSpc>
              <a:spcPct val="85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rPr>
            <a:t>132</a:t>
          </a:r>
          <a:r>
            <a:rPr lang="ru-RU" sz="2400" b="1" kern="1200" dirty="0">
              <a:solidFill>
                <a:schemeClr val="tx1"/>
              </a:solidFill>
              <a:latin typeface="Arial Narrow" panose="020B0606020202030204" pitchFamily="34" charset="0"/>
            </a:rPr>
            <a:t> ребенка </a:t>
          </a:r>
        </a:p>
        <a:p>
          <a:pPr marL="0" lvl="0" indent="0" algn="ctr" defTabSz="1066800">
            <a:lnSpc>
              <a:spcPct val="85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u="sng" kern="12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rPr>
            <a:t>2 478 744,52 </a:t>
          </a:r>
          <a:r>
            <a:rPr lang="ru-RU" sz="2400" b="1" u="sng" kern="1200" dirty="0">
              <a:solidFill>
                <a:schemeClr val="tx1"/>
              </a:solidFill>
              <a:latin typeface="Arial Narrow" panose="020B0606020202030204" pitchFamily="34" charset="0"/>
            </a:rPr>
            <a:t>руб.</a:t>
          </a:r>
        </a:p>
      </dsp:txBody>
      <dsp:txXfrm>
        <a:off x="4403605" y="326350"/>
        <a:ext cx="2284452" cy="739727"/>
      </dsp:txXfrm>
    </dsp:sp>
    <dsp:sp modelId="{D600522F-4610-4C33-A908-3842F2B46267}">
      <dsp:nvSpPr>
        <dsp:cNvPr id="0" name=""/>
        <dsp:cNvSpPr/>
      </dsp:nvSpPr>
      <dsp:spPr>
        <a:xfrm>
          <a:off x="4104456" y="1648830"/>
          <a:ext cx="2882750" cy="2702507"/>
        </a:xfrm>
        <a:prstGeom prst="ellipse">
          <a:avLst/>
        </a:prstGeom>
        <a:solidFill>
          <a:schemeClr val="accent4">
            <a:shade val="50000"/>
            <a:hueOff val="-594204"/>
            <a:satOff val="0"/>
            <a:lumOff val="483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85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rial Narrow" pitchFamily="34" charset="0"/>
            </a:rPr>
            <a:t>20</a:t>
          </a:r>
          <a:r>
            <a:rPr lang="ru-RU" sz="2400" b="1" kern="1200" dirty="0">
              <a:solidFill>
                <a:schemeClr val="tx1"/>
              </a:solidFill>
              <a:latin typeface="Arial Narrow" pitchFamily="34" charset="0"/>
            </a:rPr>
            <a:t>22</a:t>
          </a:r>
        </a:p>
        <a:p>
          <a:pPr marL="0" lvl="0" indent="0" algn="ctr" defTabSz="1066800">
            <a:lnSpc>
              <a:spcPct val="85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rial Narrow" pitchFamily="34" charset="0"/>
            </a:rPr>
            <a:t> </a:t>
          </a:r>
        </a:p>
        <a:p>
          <a:pPr marL="0" lvl="0" indent="0" algn="ctr" defTabSz="1066800">
            <a:lnSpc>
              <a:spcPct val="85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Arial Narrow" pitchFamily="34" charset="0"/>
            </a:rPr>
            <a:t>124 ребенка</a:t>
          </a:r>
        </a:p>
        <a:p>
          <a:pPr marL="0" lvl="0" indent="0" algn="ctr" defTabSz="1066800">
            <a:lnSpc>
              <a:spcPct val="85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u="sng" kern="1200" dirty="0">
              <a:solidFill>
                <a:schemeClr val="tx1"/>
              </a:solidFill>
              <a:latin typeface="Arial Narrow" pitchFamily="34" charset="0"/>
              <a:ea typeface="Calibri" panose="020F0502020204030204" pitchFamily="34" charset="0"/>
              <a:cs typeface="Arial" panose="020B0604020202020204" pitchFamily="34" charset="0"/>
            </a:rPr>
            <a:t>1 371 799,43 </a:t>
          </a:r>
          <a:r>
            <a:rPr lang="ru-RU" sz="2400" b="1" u="sng" kern="1200" dirty="0">
              <a:solidFill>
                <a:schemeClr val="tx1"/>
              </a:solidFill>
              <a:latin typeface="Arial Narrow" pitchFamily="34" charset="0"/>
            </a:rPr>
            <a:t>руб.</a:t>
          </a:r>
          <a:endParaRPr lang="en-US" sz="2400" b="1" u="sng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526625" y="2324457"/>
        <a:ext cx="2038412" cy="1351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2915B-BD19-4A9A-A3F8-AD78ABDDDB97}">
      <dsp:nvSpPr>
        <dsp:cNvPr id="0" name=""/>
        <dsp:cNvSpPr/>
      </dsp:nvSpPr>
      <dsp:spPr>
        <a:xfrm>
          <a:off x="691689" y="0"/>
          <a:ext cx="5058627" cy="5058627"/>
        </a:xfrm>
        <a:prstGeom prst="triangl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EB7211-4E1D-465B-B439-DC026A164980}">
      <dsp:nvSpPr>
        <dsp:cNvPr id="0" name=""/>
        <dsp:cNvSpPr/>
      </dsp:nvSpPr>
      <dsp:spPr>
        <a:xfrm>
          <a:off x="3221002" y="508579"/>
          <a:ext cx="3288107" cy="11974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0" u="none" strike="noStrike" kern="1200" dirty="0">
              <a:solidFill>
                <a:srgbClr val="000000"/>
              </a:solidFill>
              <a:effectLst/>
              <a:latin typeface="Arial Narrow" panose="020B0606020202030204" pitchFamily="34" charset="0"/>
            </a:rPr>
            <a:t>7 424 </a:t>
          </a:r>
          <a:r>
            <a:rPr lang="ru-RU" sz="3200" b="1" kern="1200" dirty="0">
              <a:latin typeface="Arial Narrow" panose="020B0606020202030204" pitchFamily="34" charset="0"/>
            </a:rPr>
            <a:t>детей</a:t>
          </a:r>
        </a:p>
      </dsp:txBody>
      <dsp:txXfrm>
        <a:off x="3279458" y="567035"/>
        <a:ext cx="3171195" cy="1080559"/>
      </dsp:txXfrm>
    </dsp:sp>
    <dsp:sp modelId="{EE4C8260-7028-43A5-9C67-A4F0D98E927D}">
      <dsp:nvSpPr>
        <dsp:cNvPr id="0" name=""/>
        <dsp:cNvSpPr/>
      </dsp:nvSpPr>
      <dsp:spPr>
        <a:xfrm>
          <a:off x="3221002" y="1855735"/>
          <a:ext cx="3288107" cy="11974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0" u="none" strike="noStrike" kern="1200" dirty="0">
              <a:solidFill>
                <a:srgbClr val="000000"/>
              </a:solidFill>
              <a:effectLst/>
              <a:latin typeface="Arial Narrow" panose="020B0606020202030204" pitchFamily="34" charset="0"/>
            </a:rPr>
            <a:t>16 795 </a:t>
          </a:r>
          <a:r>
            <a:rPr lang="ru-RU" sz="3200" b="1" kern="1200" dirty="0">
              <a:latin typeface="Arial Narrow" panose="020B0606020202030204" pitchFamily="34" charset="0"/>
            </a:rPr>
            <a:t>рецептов</a:t>
          </a:r>
        </a:p>
      </dsp:txBody>
      <dsp:txXfrm>
        <a:off x="3279458" y="1914191"/>
        <a:ext cx="3171195" cy="1080559"/>
      </dsp:txXfrm>
    </dsp:sp>
    <dsp:sp modelId="{608372BC-5139-4903-8639-DF1CB98F3855}">
      <dsp:nvSpPr>
        <dsp:cNvPr id="0" name=""/>
        <dsp:cNvSpPr/>
      </dsp:nvSpPr>
      <dsp:spPr>
        <a:xfrm>
          <a:off x="3221002" y="3202891"/>
          <a:ext cx="3288107" cy="11974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0" u="none" strike="noStrike" kern="1200" dirty="0">
              <a:solidFill>
                <a:srgbClr val="000000"/>
              </a:solidFill>
              <a:effectLst/>
              <a:latin typeface="Arial Narrow" panose="020B0606020202030204" pitchFamily="34" charset="0"/>
            </a:rPr>
            <a:t>85 087 713,70 </a:t>
          </a:r>
          <a:r>
            <a:rPr lang="ru-RU" sz="3200" b="1" kern="1200" dirty="0">
              <a:latin typeface="Arial Narrow" panose="020B0606020202030204" pitchFamily="34" charset="0"/>
            </a:rPr>
            <a:t>руб.</a:t>
          </a:r>
        </a:p>
      </dsp:txBody>
      <dsp:txXfrm>
        <a:off x="3279458" y="3261347"/>
        <a:ext cx="3171195" cy="1080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0.54743</cdr:x>
      <cdr:y>0.66455</cdr:y>
    </cdr:from>
    <cdr:to>
      <cdr:x>0.7451</cdr:x>
      <cdr:y>0.80089</cdr:y>
    </cdr:to>
    <cdr:sp macro="" textlink="">
      <cdr:nvSpPr>
        <cdr:cNvPr id="2" name="TextBox 44"/>
        <cdr:cNvSpPr txBox="1"/>
      </cdr:nvSpPr>
      <cdr:spPr>
        <a:xfrm xmlns:a="http://schemas.openxmlformats.org/drawingml/2006/main">
          <a:off x="2278316" y="1800213"/>
          <a:ext cx="82266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b="1" dirty="0"/>
            <a:t>2</a:t>
          </a:r>
          <a:r>
            <a:rPr lang="ru-RU" b="1" dirty="0"/>
            <a:t>2 807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0.22857</cdr:x>
      <cdr:y>0.3</cdr:y>
    </cdr:from>
    <cdr:to>
      <cdr:x>0.38571</cdr:x>
      <cdr:y>0.58493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432048"/>
          <a:ext cx="792088" cy="41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chemeClr val="tx1"/>
              </a:solidFill>
            </a:rPr>
            <a:t>2022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0.22857</cdr:x>
      <cdr:y>0.3</cdr:y>
    </cdr:from>
    <cdr:to>
      <cdr:x>0.38571</cdr:x>
      <cdr:y>0.58493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432048"/>
          <a:ext cx="792088" cy="41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/>
            <a:t>20</a:t>
          </a:r>
          <a:r>
            <a:rPr lang="en-US" sz="2000" b="1" dirty="0"/>
            <a:t>2</a:t>
          </a:r>
          <a:r>
            <a:rPr lang="ru-RU" sz="2000" b="1" dirty="0"/>
            <a:t>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227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227" y="6456613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7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50900"/>
            <a:ext cx="4075113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2"/>
            <a:ext cx="789813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7" y="6456613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21939-DDDB-4A61-AB14-F4B8210B7CC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312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21939-DDDB-4A61-AB14-F4B8210B7CC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67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21939-DDDB-4A61-AB14-F4B8210B7CC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14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21939-DDDB-4A61-AB14-F4B8210B7CC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9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0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b="15442"/>
          <a:stretch>
            <a:fillRect/>
          </a:stretch>
        </p:blipFill>
        <p:spPr>
          <a:xfrm>
            <a:off x="0" y="-24385"/>
            <a:ext cx="12192000" cy="688238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263352" y="4581128"/>
            <a:ext cx="3888432" cy="20882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cap="all" dirty="0">
                <a:ea typeface="Roboto" panose="02000000000000000000" pitchFamily="2" charset="0"/>
                <a:cs typeface="Roboto" panose="02000000000000000000" pitchFamily="2" charset="0"/>
              </a:rPr>
              <a:t>отчет </a:t>
            </a:r>
            <a:br>
              <a:rPr lang="ru-RU" sz="2400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400" dirty="0">
                <a:ea typeface="Roboto" panose="02000000000000000000" pitchFamily="2" charset="0"/>
                <a:cs typeface="Roboto" panose="02000000000000000000" pitchFamily="2" charset="0"/>
              </a:rPr>
              <a:t>главного врача </a:t>
            </a:r>
            <a:br>
              <a:rPr lang="ru-RU" sz="2400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400" dirty="0">
                <a:ea typeface="Roboto" panose="02000000000000000000" pitchFamily="2" charset="0"/>
                <a:cs typeface="Roboto" panose="02000000000000000000" pitchFamily="2" charset="0"/>
              </a:rPr>
              <a:t>ГБУЗ «ДГП № 150 ДЗМ»</a:t>
            </a:r>
            <a:br>
              <a:rPr lang="ru-RU" sz="2400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400" dirty="0">
                <a:ea typeface="Roboto" panose="02000000000000000000" pitchFamily="2" charset="0"/>
                <a:cs typeface="Roboto" panose="02000000000000000000" pitchFamily="2" charset="0"/>
              </a:rPr>
              <a:t>Ключниковой И.В.</a:t>
            </a:r>
            <a:br>
              <a:rPr lang="ru-RU" sz="2400" dirty="0"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400">
                <a:ea typeface="Roboto" panose="02000000000000000000" pitchFamily="2" charset="0"/>
                <a:cs typeface="Roboto" panose="02000000000000000000" pitchFamily="2" charset="0"/>
              </a:rPr>
              <a:t>за 2023 </a:t>
            </a:r>
            <a:r>
              <a:rPr lang="ru-RU" sz="2400" dirty="0">
                <a:ea typeface="Roboto" panose="02000000000000000000" pitchFamily="2" charset="0"/>
                <a:cs typeface="Roboto" panose="02000000000000000000" pitchFamily="2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 в </a:t>
            </a:r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2023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 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596731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4439816" y="2276872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глаза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2567608" y="2312621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9768408" y="228329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6272704" y="2247004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4439816" y="1268760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22" y="141277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42" y="1441475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10" y="1457995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50376082"/>
              </p:ext>
            </p:extLst>
          </p:nvPr>
        </p:nvGraphicFramePr>
        <p:xfrm>
          <a:off x="2246812" y="2648316"/>
          <a:ext cx="9282551" cy="394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9" name="Рисунок 28" descr="unnamed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583832" y="1412776"/>
            <a:ext cx="620688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747486" y="397264"/>
            <a:ext cx="9262669" cy="17555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83492" y="437695"/>
            <a:ext cx="9408444" cy="863501"/>
          </a:xfrm>
        </p:spPr>
        <p:txBody>
          <a:bodyPr anchor="t">
            <a:normAutofit fontScale="90000"/>
          </a:bodyPr>
          <a:lstStyle/>
          <a:p>
            <a:r>
              <a:rPr lang="ru-RU" sz="3200" b="1" dirty="0"/>
              <a:t>Количество детей, заболевших новой коронавирусной инфекцией </a:t>
            </a:r>
            <a:r>
              <a:rPr lang="en-US" sz="3200" b="1" dirty="0">
                <a:latin typeface="Roboto"/>
              </a:rPr>
              <a:t>COVID</a:t>
            </a:r>
            <a:r>
              <a:rPr lang="ru-RU" sz="3200" b="1" dirty="0">
                <a:latin typeface="Roboto"/>
              </a:rPr>
              <a:t>-</a:t>
            </a:r>
            <a:r>
              <a:rPr lang="en-US" sz="3200" b="1" dirty="0">
                <a:latin typeface="Roboto"/>
              </a:rPr>
              <a:t>19</a:t>
            </a:r>
            <a:r>
              <a:rPr lang="ru-RU" sz="3200" b="1" dirty="0"/>
              <a:t> в 2020</a:t>
            </a:r>
            <a:r>
              <a:rPr lang="en-US" sz="3200" b="1" dirty="0"/>
              <a:t>-202</a:t>
            </a:r>
            <a:r>
              <a:rPr lang="ru-RU" sz="3200" b="1" dirty="0"/>
              <a:t>3 году</a:t>
            </a:r>
            <a:endParaRPr lang="ru-RU" sz="3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6" r="18400"/>
          <a:stretch/>
        </p:blipFill>
        <p:spPr>
          <a:xfrm>
            <a:off x="10728540" y="122041"/>
            <a:ext cx="1440160" cy="1417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917818"/>
              </p:ext>
            </p:extLst>
          </p:nvPr>
        </p:nvGraphicFramePr>
        <p:xfrm>
          <a:off x="26733" y="2204864"/>
          <a:ext cx="1180931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32-конечная звезда 2"/>
          <p:cNvSpPr/>
          <p:nvPr/>
        </p:nvSpPr>
        <p:spPr>
          <a:xfrm>
            <a:off x="848412" y="1520552"/>
            <a:ext cx="2163460" cy="1030457"/>
          </a:xfrm>
          <a:prstGeom prst="star32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2319</a:t>
            </a:r>
          </a:p>
        </p:txBody>
      </p:sp>
      <p:sp>
        <p:nvSpPr>
          <p:cNvPr id="8" name="32-конечная звезда 7"/>
          <p:cNvSpPr/>
          <p:nvPr/>
        </p:nvSpPr>
        <p:spPr>
          <a:xfrm>
            <a:off x="3523306" y="1496610"/>
            <a:ext cx="2160240" cy="1078339"/>
          </a:xfrm>
          <a:prstGeom prst="star32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2816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87688" y="1933018"/>
            <a:ext cx="0" cy="4811678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83312" y="641305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2020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97460" y="63744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2021</a:t>
            </a:r>
            <a:endParaRPr lang="ru-RU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023992" y="1927847"/>
            <a:ext cx="0" cy="4811678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32-конечная звезда 15"/>
          <p:cNvSpPr/>
          <p:nvPr/>
        </p:nvSpPr>
        <p:spPr>
          <a:xfrm>
            <a:off x="9246995" y="1575663"/>
            <a:ext cx="2163460" cy="1030457"/>
          </a:xfrm>
          <a:prstGeom prst="star32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1582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26795" y="637019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202</a:t>
            </a:r>
            <a:r>
              <a:rPr lang="ru-RU" b="1" dirty="0"/>
              <a:t>2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831754" y="1970713"/>
            <a:ext cx="0" cy="4811678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53687" y="635214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202</a:t>
            </a:r>
            <a:r>
              <a:rPr lang="ru-RU" b="1" dirty="0"/>
              <a:t>3</a:t>
            </a:r>
          </a:p>
        </p:txBody>
      </p:sp>
      <p:sp>
        <p:nvSpPr>
          <p:cNvPr id="20" name="32-конечная звезда 19"/>
          <p:cNvSpPr/>
          <p:nvPr/>
        </p:nvSpPr>
        <p:spPr>
          <a:xfrm>
            <a:off x="6532113" y="1556792"/>
            <a:ext cx="2163460" cy="1030457"/>
          </a:xfrm>
          <a:prstGeom prst="star32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5349</a:t>
            </a:r>
          </a:p>
        </p:txBody>
      </p:sp>
    </p:spTree>
    <p:extLst>
      <p:ext uri="{BB962C8B-B14F-4D97-AF65-F5344CB8AC3E}">
        <p14:creationId xmlns:p14="http://schemas.microsoft.com/office/powerpoint/2010/main" val="3160886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3"/>
          <p:cNvSpPr/>
          <p:nvPr/>
        </p:nvSpPr>
        <p:spPr>
          <a:xfrm>
            <a:off x="2315232" y="43956"/>
            <a:ext cx="2305602" cy="6865208"/>
          </a:xfrm>
          <a:custGeom>
            <a:avLst/>
            <a:gdLst/>
            <a:ahLst/>
            <a:cxnLst/>
            <a:rect l="l" t="t" r="r" b="b"/>
            <a:pathLst>
              <a:path w="2360929" h="6858000">
                <a:moveTo>
                  <a:pt x="0" y="0"/>
                </a:moveTo>
                <a:lnTo>
                  <a:pt x="0" y="6857999"/>
                </a:lnTo>
                <a:lnTo>
                  <a:pt x="2360676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29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4443B-436B-4D01-887E-DD354563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913" y="257772"/>
            <a:ext cx="6963326" cy="463848"/>
          </a:xfrm>
        </p:spPr>
        <p:txBody>
          <a:bodyPr>
            <a:noAutofit/>
          </a:bodyPr>
          <a:lstStyle/>
          <a:p>
            <a:r>
              <a:rPr lang="ru-RU" sz="2800" b="1" dirty="0"/>
              <a:t>Тестирование на </a:t>
            </a:r>
            <a:r>
              <a:rPr lang="ru-RU" sz="2800" b="1" dirty="0" err="1"/>
              <a:t>коронавирус</a:t>
            </a:r>
            <a:endParaRPr lang="ru-RU" sz="2800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D37829-DCDF-451D-866C-292586DC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99856" y="1212505"/>
          <a:ext cx="7163011" cy="140023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779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4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/>
                        <a:t>Исследование</a:t>
                      </a:r>
                      <a:endParaRPr lang="ru-RU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/>
                        <a:t>ПЦР (мазок из рото/носоглотки)</a:t>
                      </a:r>
                      <a:endParaRPr lang="ru-RU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1" dirty="0"/>
                        <a:t>ИФА </a:t>
                      </a:r>
                      <a:r>
                        <a:rPr lang="ru-RU" altLang="ru-RU" sz="2000" b="0" i="1" dirty="0"/>
                        <a:t>(количественное определение антител в венозной крови) </a:t>
                      </a:r>
                      <a:endParaRPr lang="ru-RU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2020 г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34353 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4597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5519936" y="257772"/>
            <a:ext cx="612068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4"/>
          <p:cNvSpPr/>
          <p:nvPr/>
        </p:nvSpPr>
        <p:spPr>
          <a:xfrm>
            <a:off x="2315232" y="0"/>
            <a:ext cx="2305602" cy="6858000"/>
          </a:xfrm>
          <a:custGeom>
            <a:avLst/>
            <a:gdLst/>
            <a:ahLst/>
            <a:cxnLst/>
            <a:rect l="l" t="t" r="r" b="b"/>
            <a:pathLst>
              <a:path w="2360929" h="6858000">
                <a:moveTo>
                  <a:pt x="2360676" y="0"/>
                </a:moveTo>
                <a:lnTo>
                  <a:pt x="0" y="0"/>
                </a:lnTo>
                <a:lnTo>
                  <a:pt x="0" y="6857999"/>
                </a:lnTo>
                <a:lnTo>
                  <a:pt x="236067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29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6"/>
          <p:cNvSpPr/>
          <p:nvPr/>
        </p:nvSpPr>
        <p:spPr>
          <a:xfrm rot="10800000">
            <a:off x="3452713" y="38015"/>
            <a:ext cx="1125229" cy="6858000"/>
          </a:xfrm>
          <a:custGeom>
            <a:avLst/>
            <a:gdLst/>
            <a:ahLst/>
            <a:cxnLst/>
            <a:rect l="l" t="t" r="r" b="b"/>
            <a:pathLst>
              <a:path w="1187450" h="6858000">
                <a:moveTo>
                  <a:pt x="0" y="0"/>
                </a:moveTo>
                <a:lnTo>
                  <a:pt x="1186956" y="3456432"/>
                </a:lnTo>
                <a:lnTo>
                  <a:pt x="18841" y="6857996"/>
                </a:ln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458331703"/>
              </p:ext>
            </p:extLst>
          </p:nvPr>
        </p:nvGraphicFramePr>
        <p:xfrm>
          <a:off x="5097673" y="4330587"/>
          <a:ext cx="6440264" cy="2269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632132"/>
              </p:ext>
            </p:extLst>
          </p:nvPr>
        </p:nvGraphicFramePr>
        <p:xfrm>
          <a:off x="4633666" y="714377"/>
          <a:ext cx="7439000" cy="2487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0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latin typeface="+mn-lt"/>
                        </a:rPr>
                        <a:t>Исследование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latin typeface="+mn-lt"/>
                        </a:rPr>
                        <a:t>ПЦР (мазок из рото/носоглотки)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latin typeface="+mn-lt"/>
                        </a:rPr>
                        <a:t>ИФА </a:t>
                      </a:r>
                      <a:r>
                        <a:rPr lang="ru-RU" altLang="ru-RU" sz="1400" b="0" i="1" dirty="0">
                          <a:latin typeface="+mn-lt"/>
                        </a:rPr>
                        <a:t>(количественное определение антител в венозной крови) 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latin typeface="+mn-lt"/>
                        </a:rPr>
                        <a:t>Антиген (быстрый тест)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93">
                <a:tc>
                  <a:txBody>
                    <a:bodyPr/>
                    <a:lstStyle/>
                    <a:p>
                      <a:r>
                        <a:rPr lang="ru-RU" sz="16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34353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4597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93">
                <a:tc>
                  <a:txBody>
                    <a:bodyPr/>
                    <a:lstStyle/>
                    <a:p>
                      <a:r>
                        <a:rPr lang="ru-RU" sz="16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34963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4250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193">
                <a:tc>
                  <a:txBody>
                    <a:bodyPr/>
                    <a:lstStyle/>
                    <a:p>
                      <a:r>
                        <a:rPr lang="ru-RU" sz="16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25877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16750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338">
                <a:tc>
                  <a:txBody>
                    <a:bodyPr/>
                    <a:lstStyle/>
                    <a:p>
                      <a:r>
                        <a:rPr lang="ru-RU" sz="16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13687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25200</a:t>
                      </a:r>
                    </a:p>
                    <a:p>
                      <a:endParaRPr lang="ru-RU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5578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r="20433"/>
          <a:stretch/>
        </p:blipFill>
        <p:spPr>
          <a:xfrm>
            <a:off x="-23766" y="11486"/>
            <a:ext cx="3519953" cy="3471752"/>
          </a:xfrm>
          <a:prstGeom prst="rect">
            <a:avLst/>
          </a:prstGeom>
        </p:spPr>
      </p:pic>
      <p:pic>
        <p:nvPicPr>
          <p:cNvPr id="20" name="Picture 6" descr="На изображении может находиться: один или несколько человек и в помещении">
            <a:extLst>
              <a:ext uri="{FF2B5EF4-FFF2-40B4-BE49-F238E27FC236}">
                <a16:creationId xmlns:a16="http://schemas.microsoft.com/office/drawing/2014/main" id="{0A18EC6C-9AE4-4152-8644-4432AF9AF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/>
          <a:stretch/>
        </p:blipFill>
        <p:spPr bwMode="auto">
          <a:xfrm>
            <a:off x="-45571" y="3483238"/>
            <a:ext cx="35283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887BC8-748E-44C5-A7C0-A08524471F46}"/>
              </a:ext>
            </a:extLst>
          </p:cNvPr>
          <p:cNvSpPr txBox="1"/>
          <p:nvPr/>
        </p:nvSpPr>
        <p:spPr>
          <a:xfrm>
            <a:off x="4079776" y="3225952"/>
            <a:ext cx="78830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+mj-lt"/>
              </a:rPr>
              <a:t>Забор мазка на новую коронавирусную инфекцию методом полимеразной цепной реакции (далее – ПЦР) проводился: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+mj-lt"/>
              </a:rPr>
              <a:t>детям с симптомами ОРВИ (до сентября 2023 г ПЦР+ быстрый тест (ИХА), далее только ИХА</a:t>
            </a:r>
            <a:r>
              <a:rPr lang="ru-RU" sz="1800" b="1" dirty="0">
                <a:solidFill>
                  <a:prstClr val="black"/>
                </a:solidFill>
              </a:rPr>
              <a:t>)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4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23242" y="1160130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1487488" y="4462637"/>
            <a:ext cx="9937104" cy="22067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defRPr/>
            </a:pPr>
            <a:r>
              <a:rPr lang="ru-RU" sz="1600" spc="-1" dirty="0">
                <a:solidFill>
                  <a:srgbClr val="000000"/>
                </a:solidFill>
                <a:latin typeface="+mn-lt"/>
                <a:ea typeface="Roboto"/>
                <a:cs typeface="Times New Roman" panose="02020603050405020304" pitchFamily="18" charset="0"/>
              </a:rPr>
              <a:t>Общее количество обращений уменьшилось на 8% по сравнению с прошлым годом (2022 – 227 обращений).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160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- </a:t>
            </a:r>
            <a:r>
              <a:rPr lang="ru-RU" sz="1600" spc="-1" dirty="0">
                <a:solidFill>
                  <a:srgbClr val="000000"/>
                </a:solidFill>
                <a:latin typeface="+mn-lt"/>
                <a:ea typeface="Roboto"/>
                <a:cs typeface="Times New Roman" panose="02020603050405020304" pitchFamily="18" charset="0"/>
              </a:rPr>
              <a:t>Все обращения рассматриваются в индивидуальном порядке</a:t>
            </a:r>
          </a:p>
          <a:p>
            <a:pPr lvl="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defRPr/>
            </a:pPr>
            <a:r>
              <a:rPr lang="ru-RU" sz="1600" spc="-1" dirty="0">
                <a:solidFill>
                  <a:srgbClr val="000000"/>
                </a:solidFill>
                <a:latin typeface="+mn-lt"/>
                <a:ea typeface="Roboto"/>
                <a:cs typeface="Times New Roman" panose="02020603050405020304" pitchFamily="18" charset="0"/>
              </a:rPr>
              <a:t>В случае негативного содержания обращения, специалисты поликлиники вступают </a:t>
            </a:r>
            <a:br>
              <a:rPr lang="ru-RU" sz="1600" spc="-1" dirty="0">
                <a:solidFill>
                  <a:srgbClr val="000000"/>
                </a:solidFill>
                <a:latin typeface="+mn-lt"/>
                <a:ea typeface="Roboto"/>
                <a:cs typeface="Times New Roman" panose="02020603050405020304" pitchFamily="18" charset="0"/>
              </a:rPr>
            </a:br>
            <a:r>
              <a:rPr lang="ru-RU" sz="1600" spc="-1" dirty="0">
                <a:solidFill>
                  <a:srgbClr val="000000"/>
                </a:solidFill>
                <a:latin typeface="+mn-lt"/>
                <a:ea typeface="Roboto"/>
                <a:cs typeface="Times New Roman" panose="02020603050405020304" pitchFamily="18" charset="0"/>
              </a:rPr>
              <a:t>в диалог с официальным представителем пациентом и детализируют проблему для ее решения</a:t>
            </a:r>
          </a:p>
          <a:p>
            <a:pPr lvl="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defRPr/>
            </a:pPr>
            <a:r>
              <a:rPr lang="ru-RU" sz="1600" spc="-1" dirty="0">
                <a:solidFill>
                  <a:srgbClr val="000000"/>
                </a:solidFill>
                <a:latin typeface="+mn-lt"/>
                <a:ea typeface="Roboto"/>
                <a:cs typeface="Times New Roman" panose="02020603050405020304" pitchFamily="18" charset="0"/>
              </a:rPr>
              <a:t>Изучаются предложения граждан по улучшению работы поликлиники, руководство использует обратную связь для 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4845468"/>
            <a:ext cx="1152128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7138511" y="1866328"/>
            <a:ext cx="1634068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237044" y="1856668"/>
            <a:ext cx="1687375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983638" y="1875866"/>
            <a:ext cx="1676896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792824" y="1843183"/>
            <a:ext cx="1693673" cy="2043138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5133205" y="2360135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</a:t>
            </a:r>
            <a:r>
              <a:rPr lang="ru-RU" sz="14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150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4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3054465" y="2360846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</a:t>
            </a:r>
            <a:r>
              <a:rPr lang="ru-RU" sz="14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150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Главное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7278167" y="2348478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</a:t>
            </a:r>
            <a:r>
              <a:rPr lang="ru-RU" sz="14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150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9349005" y="2369275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</a:t>
            </a:r>
            <a:r>
              <a:rPr lang="ru-RU" sz="14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150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3083897" y="1528499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89" y="1640158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5126885" y="1477994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7273768" y="1413042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9372301" y="1475269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2" y="162947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81" y="1602108"/>
            <a:ext cx="482150" cy="48215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35" y="1649643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7328" y="2990119"/>
            <a:ext cx="11881320" cy="158149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0992544" y="311135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2023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992544" y="397544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2022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400" y="1782430"/>
            <a:ext cx="1800275" cy="823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обращений/из них обосновано</a:t>
            </a: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3152932" y="3002962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51</a:t>
            </a:r>
            <a:endParaRPr lang="ru-RU" sz="12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5233886" y="295364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51</a:t>
            </a:r>
            <a:endParaRPr lang="ru-RU" sz="14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7316014" y="292671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71</a:t>
            </a:r>
            <a:endParaRPr lang="ru-RU" sz="14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9414547" y="291935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39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endParaRPr lang="ru-RU" sz="14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23242" y="3850289"/>
            <a:ext cx="1708382" cy="6547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227/31</a:t>
            </a:r>
          </a:p>
        </p:txBody>
      </p:sp>
      <p:sp>
        <p:nvSpPr>
          <p:cNvPr id="40" name="Овал 39"/>
          <p:cNvSpPr/>
          <p:nvPr/>
        </p:nvSpPr>
        <p:spPr>
          <a:xfrm>
            <a:off x="695324" y="3068960"/>
            <a:ext cx="165626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212/13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3143672" y="3841785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65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5231904" y="3841785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63</a:t>
            </a:r>
            <a:endParaRPr lang="ru-RU" sz="12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7320136" y="3841785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55</a:t>
            </a:r>
            <a:endParaRPr lang="ru-RU" sz="12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9408368" y="3841785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44</a:t>
            </a:r>
            <a:endParaRPr lang="ru-RU" sz="12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5738834" y="3257180"/>
            <a:ext cx="141142" cy="582215"/>
          </a:xfrm>
          <a:prstGeom prst="downArrow">
            <a:avLst>
              <a:gd name="adj1" fmla="val 50000"/>
              <a:gd name="adj2" fmla="val 46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10003026" y="3296633"/>
            <a:ext cx="146691" cy="507501"/>
          </a:xfrm>
          <a:prstGeom prst="downArrow">
            <a:avLst>
              <a:gd name="adj1" fmla="val 50000"/>
              <a:gd name="adj2" fmla="val 46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8532054" y="3257180"/>
            <a:ext cx="224120" cy="599024"/>
          </a:xfrm>
          <a:prstGeom prst="upArrow">
            <a:avLst>
              <a:gd name="adj1" fmla="val 34308"/>
              <a:gd name="adj2" fmla="val 5924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7">
            <a:extLst>
              <a:ext uri="{FF2B5EF4-FFF2-40B4-BE49-F238E27FC236}">
                <a16:creationId xmlns:a16="http://schemas.microsoft.com/office/drawing/2014/main" id="{97133DBD-8E45-4D65-B321-9FE5684E6797}"/>
              </a:ext>
            </a:extLst>
          </p:cNvPr>
          <p:cNvSpPr/>
          <p:nvPr/>
        </p:nvSpPr>
        <p:spPr>
          <a:xfrm>
            <a:off x="3604245" y="3324403"/>
            <a:ext cx="146691" cy="507501"/>
          </a:xfrm>
          <a:prstGeom prst="downArrow">
            <a:avLst>
              <a:gd name="adj1" fmla="val 50000"/>
              <a:gd name="adj2" fmla="val 46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4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116633"/>
            <a:ext cx="5544692" cy="720079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6F9835D1-00A5-4E15-B4BC-0C7DC6EEA1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8464" y="908720"/>
            <a:ext cx="6270043" cy="5616623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04649"/>
            <a:ext cx="2407565" cy="32100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24" y="3420554"/>
            <a:ext cx="2453016" cy="3270688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51050" y="101564"/>
            <a:ext cx="6361539" cy="34722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571" y="116633"/>
            <a:ext cx="2407565" cy="32100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075" y="3408852"/>
            <a:ext cx="2461793" cy="328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70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283578"/>
              </p:ext>
            </p:extLst>
          </p:nvPr>
        </p:nvGraphicFramePr>
        <p:xfrm>
          <a:off x="3791744" y="2132856"/>
          <a:ext cx="1109166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15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695324" y="549275"/>
            <a:ext cx="11161315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ЬГОТНОЕ ЛЕКАРСТВЕННОЕ ОБЕСПЕЧЕНИЕ 2023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68208" y="1340768"/>
            <a:ext cx="3166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Компенсационные выплаты</a:t>
            </a:r>
          </a:p>
          <a:p>
            <a:r>
              <a:rPr lang="ru-RU" dirty="0"/>
              <a:t>По программе «Эксперимент»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08903093"/>
              </p:ext>
            </p:extLst>
          </p:nvPr>
        </p:nvGraphicFramePr>
        <p:xfrm>
          <a:off x="0" y="1412776"/>
          <a:ext cx="7200800" cy="505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E9A622-9996-4927-BBCD-AEE2687B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56237-6629-4B30-9FC8-FAFD8C67F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96752"/>
            <a:ext cx="6192688" cy="5904656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400" b="1" dirty="0"/>
              <a:t>Оборудование КОЗ на  филиале №2: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-аппарат доя тренировки аккомодации «Ручеёк»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-</a:t>
            </a:r>
            <a:r>
              <a:rPr lang="ru-RU" sz="1400" dirty="0" err="1"/>
              <a:t>мускулотренер</a:t>
            </a:r>
            <a:r>
              <a:rPr lang="ru-RU" sz="1400" dirty="0"/>
              <a:t>-аппарат для </a:t>
            </a:r>
            <a:r>
              <a:rPr lang="ru-RU" sz="1400" dirty="0" err="1"/>
              <a:t>магнитостимуляции</a:t>
            </a:r>
            <a:r>
              <a:rPr lang="ru-RU" sz="1400" dirty="0"/>
              <a:t> «АМО-АТОС» с приставкой </a:t>
            </a:r>
            <a:r>
              <a:rPr lang="ru-RU" sz="1400" dirty="0" err="1"/>
              <a:t>амблио</a:t>
            </a:r>
            <a:r>
              <a:rPr lang="ru-RU" sz="1400" dirty="0"/>
              <a:t>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-компьютерные программы для лечения амблиопии, косоглазия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-аппарат для лечения косоглазия « </a:t>
            </a:r>
            <a:r>
              <a:rPr lang="ru-RU" sz="1400" dirty="0" err="1"/>
              <a:t>Синоптофор</a:t>
            </a:r>
            <a:r>
              <a:rPr lang="ru-RU" sz="1400" dirty="0"/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-аппарат для </a:t>
            </a:r>
            <a:r>
              <a:rPr lang="ru-RU" sz="1400" dirty="0" err="1"/>
              <a:t>цветостимуляции</a:t>
            </a:r>
            <a:r>
              <a:rPr lang="ru-RU" sz="1400" dirty="0"/>
              <a:t> « Меллон»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-аппарат для лечения амблиопии, косоглазия, близорукости «</a:t>
            </a:r>
            <a:r>
              <a:rPr lang="ru-RU" sz="1400" dirty="0" err="1"/>
              <a:t>Форбис</a:t>
            </a:r>
            <a:r>
              <a:rPr lang="ru-RU" sz="1400" dirty="0"/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-очки Сидоренко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-аппарат для лечения близорукости и спазма аккомодации «</a:t>
            </a:r>
            <a:r>
              <a:rPr lang="ru-RU" sz="1400" dirty="0" err="1"/>
              <a:t>Визотроник</a:t>
            </a:r>
            <a:r>
              <a:rPr lang="ru-RU" sz="1400" dirty="0"/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-аппарат для восстановления бинокулярного зрения «</a:t>
            </a:r>
            <a:r>
              <a:rPr lang="ru-RU" sz="1400" dirty="0" err="1"/>
              <a:t>Бивизиотренер</a:t>
            </a:r>
            <a:r>
              <a:rPr lang="ru-RU" sz="1400" dirty="0"/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-аппараты для лечения амблиопии «Световое перо» и «Мираж»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-аппарат для </a:t>
            </a:r>
            <a:r>
              <a:rPr lang="ru-RU" sz="1400" dirty="0" err="1"/>
              <a:t>лазерстимуляции</a:t>
            </a:r>
            <a:r>
              <a:rPr lang="ru-RU" sz="1400" dirty="0"/>
              <a:t> «</a:t>
            </a:r>
            <a:r>
              <a:rPr lang="ru-RU" sz="1400" dirty="0" err="1"/>
              <a:t>Спекл</a:t>
            </a:r>
            <a:r>
              <a:rPr lang="ru-RU" sz="1400" dirty="0"/>
              <a:t>»-аппарат для электростимуляции «</a:t>
            </a:r>
            <a:r>
              <a:rPr lang="ru-RU" sz="1400" dirty="0" err="1"/>
              <a:t>Эсом</a:t>
            </a:r>
            <a:r>
              <a:rPr lang="ru-RU" sz="1400" dirty="0"/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400" b="1" dirty="0"/>
              <a:t>Оборудование КОЗ на  филиале №3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- аппарат для лечения амблиопии «</a:t>
            </a:r>
            <a:r>
              <a:rPr lang="ru-RU" sz="1400" dirty="0" err="1"/>
              <a:t>Амблиокор</a:t>
            </a:r>
            <a:r>
              <a:rPr lang="ru-RU" sz="1400" dirty="0"/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- ⁠аппараты для </a:t>
            </a:r>
            <a:r>
              <a:rPr lang="ru-RU" sz="1400" dirty="0" err="1"/>
              <a:t>лазерстимуляции</a:t>
            </a:r>
            <a:r>
              <a:rPr lang="ru-RU" sz="1400" dirty="0"/>
              <a:t> « </a:t>
            </a:r>
            <a:r>
              <a:rPr lang="ru-RU" sz="1400" dirty="0" err="1"/>
              <a:t>Спекл</a:t>
            </a:r>
            <a:r>
              <a:rPr lang="ru-RU" sz="1400" dirty="0"/>
              <a:t>» и «</a:t>
            </a:r>
            <a:r>
              <a:rPr lang="ru-RU" sz="1400" dirty="0" err="1"/>
              <a:t>Макдэл</a:t>
            </a:r>
            <a:r>
              <a:rPr lang="ru-RU" sz="1400" dirty="0"/>
              <a:t> 09»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- ⁠аппарат для лечения косоглазия, амблиопии , близорукости « </a:t>
            </a:r>
            <a:r>
              <a:rPr lang="ru-RU" sz="1400" dirty="0" err="1"/>
              <a:t>Форбис</a:t>
            </a:r>
            <a:r>
              <a:rPr lang="ru-RU" sz="1400" dirty="0"/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- ⁠аппарат для лечения близорукости «</a:t>
            </a:r>
            <a:r>
              <a:rPr lang="ru-RU" sz="1400" dirty="0" err="1"/>
              <a:t>Визотроник</a:t>
            </a:r>
            <a:r>
              <a:rPr lang="ru-RU" sz="1400" dirty="0"/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- ⁠аппарат для лечения косоглазия «</a:t>
            </a:r>
            <a:r>
              <a:rPr lang="ru-RU" sz="1400" dirty="0" err="1"/>
              <a:t>Синоптофор</a:t>
            </a:r>
            <a:r>
              <a:rPr lang="ru-RU" sz="1400" dirty="0"/>
              <a:t>»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400" dirty="0"/>
              <a:t>- ⁠аппарат для </a:t>
            </a:r>
            <a:r>
              <a:rPr lang="ru-RU" sz="1400" dirty="0" err="1"/>
              <a:t>магнитостимуляции</a:t>
            </a:r>
            <a:r>
              <a:rPr lang="ru-RU" sz="1400" dirty="0"/>
              <a:t> « Каскад»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03786" y="198656"/>
            <a:ext cx="5904655" cy="82502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000" b="1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Оснащение </a:t>
            </a:r>
            <a:r>
              <a:rPr lang="ru-RU" sz="3200" b="1" dirty="0">
                <a:latin typeface="+mn-lt"/>
              </a:rPr>
              <a:t>кабинета охраны зрения</a:t>
            </a:r>
            <a:endParaRPr lang="ru-RU" sz="3000" b="1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Рисунок 10" descr="Изображение выглядит как пол, внутренний, ребенок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4A9E7091-86B3-4E3A-BE8D-649EB2BA3A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60647"/>
            <a:ext cx="2232248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Изображение выглядит как человек, внутренний, пол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F47FC57E-8BBE-49E8-B77B-CC17F810E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260647"/>
            <a:ext cx="2363822" cy="2990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Изображение выглядит как человек, внутренний, стена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8139BEAD-47D4-443E-9ABE-C6F3C2A656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3212976"/>
            <a:ext cx="2219806" cy="324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BC130A-29B5-4CF8-B44F-04BBC361B7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3332989"/>
            <a:ext cx="2160240" cy="2976331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 flipV="1">
            <a:off x="6918195" y="62626"/>
            <a:ext cx="45334" cy="6540726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45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695325" y="548680"/>
            <a:ext cx="5328667" cy="595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200" b="1" dirty="0"/>
              <a:t>Отчет работы Кабинета охраны зрения</a:t>
            </a:r>
            <a:endParaRPr lang="ru-RU" sz="3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324" y="1556792"/>
            <a:ext cx="4320556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973718"/>
              </p:ext>
            </p:extLst>
          </p:nvPr>
        </p:nvGraphicFramePr>
        <p:xfrm>
          <a:off x="839416" y="1700808"/>
          <a:ext cx="5256583" cy="39956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4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Диагноз</a:t>
                      </a:r>
                      <a:endParaRPr lang="ru-RU" sz="1800" b="1" i="1" kern="1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2021 </a:t>
                      </a:r>
                      <a:endParaRPr lang="ru-RU" sz="1800" b="1" i="1" kern="1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2022</a:t>
                      </a:r>
                      <a:endParaRPr lang="ru-RU" sz="1800" b="1" i="1" kern="1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kern="150" dirty="0">
                          <a:solidFill>
                            <a:schemeClr val="tx1"/>
                          </a:solidFill>
                          <a:latin typeface="+mn-lt"/>
                          <a:ea typeface="Droid Sans Fallback"/>
                          <a:cs typeface="FreeSans"/>
                        </a:rPr>
                        <a:t>2023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Миопия и нарушения аккомодации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825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/>
                        <a:t>539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/>
                        <a:t>741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Косоглазие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330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/>
                        <a:t>465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/>
                        <a:t>456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Астигматизм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64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/>
                        <a:t>129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/>
                        <a:t>30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 err="1"/>
                        <a:t>Амблиопия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151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/>
                        <a:t>234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/>
                        <a:t>181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/>
                        <a:t>Другое</a:t>
                      </a:r>
                      <a:endParaRPr lang="ru-RU" sz="1800" b="0" kern="15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54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/>
                        <a:t>25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/>
                        <a:t>68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50" dirty="0"/>
                        <a:t>ИТОГО</a:t>
                      </a:r>
                      <a:endParaRPr lang="ru-RU" sz="1800" b="1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1414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/>
                        <a:t>1392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dirty="0"/>
                        <a:t>1476</a:t>
                      </a:r>
                    </a:p>
                    <a:p>
                      <a:pPr algn="ctr"/>
                      <a:endParaRPr lang="ru-RU" b="0" i="0" dirty="0"/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" name="Рисунок 16" descr="Изображение выглядит как человек, улыбается, стена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F2AECB8A-F747-446D-B680-73E4B34745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r="19757"/>
          <a:stretch>
            <a:fillRect/>
          </a:stretch>
        </p:blipFill>
        <p:spPr>
          <a:xfrm>
            <a:off x="6600056" y="260648"/>
            <a:ext cx="559194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33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642902F-4656-4563-AB0B-2EB57ACCD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384032" y="476672"/>
            <a:ext cx="5256584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6384032" y="908720"/>
            <a:ext cx="5807968" cy="541655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Специализированный офтальмологический детский сад</a:t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ГБОУ «Школа имени  Ф.М.Достоевского» УК </a:t>
            </a:r>
            <a:r>
              <a:rPr lang="ru-RU" sz="14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8  </a:t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4" name="Содержимое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538288"/>
              </p:ext>
            </p:extLst>
          </p:nvPr>
        </p:nvGraphicFramePr>
        <p:xfrm>
          <a:off x="6384032" y="2132856"/>
          <a:ext cx="5184576" cy="295232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80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Диагноз</a:t>
                      </a:r>
                      <a:endParaRPr lang="ru-RU" sz="1800" b="1" i="1" kern="1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latin typeface="+mn-lt"/>
                        </a:rPr>
                        <a:t>2021</a:t>
                      </a:r>
                      <a:endParaRPr lang="ru-RU" sz="1800" b="1" i="1" kern="1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latin typeface="+mn-lt"/>
                        </a:rPr>
                        <a:t>2022</a:t>
                      </a:r>
                      <a:endParaRPr lang="ru-RU" sz="1800" b="1" i="1" kern="1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kern="150" dirty="0">
                          <a:solidFill>
                            <a:schemeClr val="tx1"/>
                          </a:solidFill>
                          <a:latin typeface="+mn-lt"/>
                          <a:ea typeface="Droid Sans Fallback"/>
                          <a:cs typeface="FreeSans"/>
                        </a:rPr>
                        <a:t>2023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Косоглазие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kern="150" dirty="0">
                          <a:latin typeface="+mn-lt"/>
                          <a:ea typeface="Droid Sans Fallback"/>
                          <a:cs typeface="FreeSans"/>
                        </a:rPr>
                        <a:t>12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/>
                        <a:t>Астигматизм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kern="150" dirty="0">
                          <a:latin typeface="+mn-lt"/>
                          <a:ea typeface="Droid Sans Fallback"/>
                          <a:cs typeface="FreeSans"/>
                        </a:rPr>
                        <a:t>-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 dirty="0" err="1"/>
                        <a:t>Амблиопия</a:t>
                      </a:r>
                      <a:endParaRPr lang="ru-RU" sz="1800" b="0" kern="150" dirty="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kern="150" dirty="0">
                          <a:latin typeface="+mn-lt"/>
                          <a:ea typeface="Droid Sans Fallback"/>
                          <a:cs typeface="FreeSans"/>
                        </a:rPr>
                        <a:t>3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/>
                        <a:t>Другое</a:t>
                      </a:r>
                      <a:endParaRPr lang="ru-RU" sz="1800" b="0" kern="15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kern="150" dirty="0">
                          <a:latin typeface="+mn-lt"/>
                          <a:ea typeface="Droid Sans Fallback"/>
                          <a:cs typeface="FreeSans"/>
                        </a:rPr>
                        <a:t>-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50"/>
                        <a:t>ИТОГО</a:t>
                      </a:r>
                      <a:endParaRPr lang="ru-RU" sz="1800" b="0" kern="150"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50" dirty="0"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latin typeface="+mn-lt"/>
                        </a:rPr>
                        <a:t>56</a:t>
                      </a:r>
                      <a:endParaRPr lang="ru-RU" sz="1800" b="0" kern="150" dirty="0">
                        <a:latin typeface="+mn-lt"/>
                        <a:ea typeface="Droid Sans Fallback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i="0" kern="150" dirty="0">
                          <a:latin typeface="+mn-lt"/>
                          <a:ea typeface="Droid Sans Fallback"/>
                          <a:cs typeface="FreeSans"/>
                        </a:rPr>
                        <a:t>15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5" name="Рисунок 34" descr="Изображение выглядит как земля, внешний, здание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2A7F83D9-58BA-4533-9A8A-C13DB921EF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9130" r="11640" b="55292"/>
          <a:stretch/>
        </p:blipFill>
        <p:spPr>
          <a:xfrm>
            <a:off x="191344" y="3414177"/>
            <a:ext cx="5976664" cy="3295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 descr="Изображение выглядит как внутренний, земля, сте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5072DE8-8730-40DF-8850-0F8D2778B0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 r="3" b="41832"/>
          <a:stretch/>
        </p:blipFill>
        <p:spPr>
          <a:xfrm>
            <a:off x="127955" y="476672"/>
            <a:ext cx="301571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CD4FF07-4C28-457F-9108-FDC54EEC65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24552" r="2" b="5264"/>
          <a:stretch/>
        </p:blipFill>
        <p:spPr>
          <a:xfrm>
            <a:off x="3215680" y="449917"/>
            <a:ext cx="3049731" cy="2835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4331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17860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135560" y="620688"/>
            <a:ext cx="6984776" cy="530611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проектах ДЗМ в </a:t>
            </a:r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2023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35560" y="548680"/>
            <a:ext cx="9361115" cy="595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9" name="Рисунок 8" descr="f2ce6f9dacfb58466cfdc07660ad907b.jpg"/>
          <p:cNvPicPr>
            <a:picLocks noChangeAspect="1"/>
          </p:cNvPicPr>
          <p:nvPr/>
        </p:nvPicPr>
        <p:blipFill>
          <a:blip r:embed="rId4" cstate="print"/>
          <a:srcRect l="13371" t="8000" r="10629" b="4000"/>
          <a:stretch>
            <a:fillRect/>
          </a:stretch>
        </p:blipFill>
        <p:spPr>
          <a:xfrm>
            <a:off x="623392" y="0"/>
            <a:ext cx="1368152" cy="1584176"/>
          </a:xfrm>
          <a:prstGeom prst="rect">
            <a:avLst/>
          </a:prstGeom>
        </p:spPr>
      </p:pic>
      <p:pic>
        <p:nvPicPr>
          <p:cNvPr id="1026" name="Picture 2" descr="На изображении может находиться: на улице, текст «детская городская поликлиника N150 комплекс социаль развития москвы»">
            <a:extLst>
              <a:ext uri="{FF2B5EF4-FFF2-40B4-BE49-F238E27FC236}">
                <a16:creationId xmlns:a16="http://schemas.microsoft.com/office/drawing/2014/main" id="{EE9FCC0C-2FFD-458B-9084-DB66EC243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1"/>
          <a:stretch/>
        </p:blipFill>
        <p:spPr bwMode="auto">
          <a:xfrm>
            <a:off x="2429352" y="4205464"/>
            <a:ext cx="8256240" cy="2636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2947905"/>
            <a:ext cx="4104456" cy="237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224" y="4436493"/>
            <a:ext cx="1771199" cy="236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2" y="4097822"/>
            <a:ext cx="2072290" cy="2763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2151919"/>
            <a:ext cx="1854972" cy="2322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335360" y="1484784"/>
            <a:ext cx="10657184" cy="3508730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Капитальный ремонт головного здания, окончание капремонта филиалов №2 и №3</a:t>
            </a:r>
          </a:p>
          <a:p>
            <a:pPr lvl="0"/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Переход на электронную медицинскую карту (функционируют кабинеты оцифровки, бумажные медицинские карты не используются и переданы в центральный архив)</a:t>
            </a:r>
          </a:p>
          <a:p>
            <a:pPr lvl="0"/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ЕМИАС в школах и детских садах</a:t>
            </a:r>
          </a:p>
          <a:p>
            <a:pPr lvl="0"/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Цифровые молочные кухни</a:t>
            </a:r>
          </a:p>
          <a:p>
            <a:pPr lvl="0"/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Телемедицина</a:t>
            </a:r>
          </a:p>
          <a:p>
            <a:pPr lvl="0">
              <a:buNone/>
            </a:pPr>
            <a:endParaRPr lang="ru-RU" sz="20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2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63207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87888" y="404664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«ДГП №150 ДЗМ» оказывает помощь по различным профилям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392144" y="4732806"/>
            <a:ext cx="2304256" cy="1827584"/>
          </a:xfrm>
          <a:prstGeom prst="ellipse">
            <a:avLst/>
          </a:prstGeom>
          <a:solidFill>
            <a:srgbClr val="9FC6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профилей</a:t>
            </a: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одержимое 3"/>
          <p:cNvSpPr txBox="1">
            <a:spLocks/>
          </p:cNvSpPr>
          <p:nvPr/>
        </p:nvSpPr>
        <p:spPr>
          <a:xfrm>
            <a:off x="8544272" y="1722721"/>
            <a:ext cx="3337048" cy="2808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Нефрология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Паллиативная  медицинская помощь по педиатрии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Рентгенология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Травматология-ортопедия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 диагностика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Физиотерапия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Функциональная диагностика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Рисунок 13" descr="bf8956c7-22c8-4fb8-b2c5-e9651245db83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22438" r="23495"/>
          <a:stretch>
            <a:fillRect/>
          </a:stretch>
        </p:blipFill>
        <p:spPr>
          <a:xfrm>
            <a:off x="0" y="-116632"/>
            <a:ext cx="4943872" cy="7146032"/>
          </a:xfrm>
          <a:prstGeom prst="rect">
            <a:avLst/>
          </a:prstGeom>
        </p:spPr>
      </p:pic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123892" y="1729944"/>
            <a:ext cx="3240360" cy="2808312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Акушерство-гинекология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Аллергология-иммунология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кардиология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урология-андрология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хирургия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Детская эндокринология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ЛФК и спортивная медицина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Медицинская реабилитация</a:t>
            </a:r>
          </a:p>
        </p:txBody>
      </p:sp>
    </p:spTree>
    <p:extLst>
      <p:ext uri="{BB962C8B-B14F-4D97-AF65-F5344CB8AC3E}">
        <p14:creationId xmlns:p14="http://schemas.microsoft.com/office/powerpoint/2010/main" val="1433971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68008" y="136525"/>
            <a:ext cx="5544616" cy="844203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5735960" y="764704"/>
            <a:ext cx="6192688" cy="3672408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В нашей группе в </a:t>
            </a:r>
            <a:r>
              <a:rPr lang="ru-RU" sz="1800" dirty="0" err="1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соцсетях</a:t>
            </a:r>
            <a:r>
              <a:rPr lang="ru-RU" sz="18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регулярно освещаются различные аспекты работы поликлиники и ее различных подразделений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Участие в различных акциях, московском урбанистическом форуме, дне защиты детей,  безопасности пациентов, субботнике и многих других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 рамках мероприятий «Открытый диалог с врачом» главврач  Ключникова Ирина Викторовна провела несколько онлайн-встреч с родительской общественностью. </a:t>
            </a:r>
            <a:endParaRPr lang="ru-RU" sz="18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4009294"/>
            <a:ext cx="2352087" cy="2829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B956C2-E5B4-4422-A6FD-977C14BDE3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08876"/>
            <a:ext cx="2558454" cy="3220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2165BA-5062-4068-94F9-CBD7290AE7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3"/>
          <a:stretch/>
        </p:blipFill>
        <p:spPr>
          <a:xfrm>
            <a:off x="41541" y="3865802"/>
            <a:ext cx="4007768" cy="283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36F794-494F-4415-A230-2EC6C966A7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86500"/>
            <a:ext cx="2448272" cy="317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DB6E6F-52C4-496C-AF0F-865EB8D020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74" y="3865802"/>
            <a:ext cx="2112408" cy="283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9890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254385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151784" y="1"/>
            <a:ext cx="7128792" cy="692696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корпоративных мероприятиях</a:t>
            </a: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4338492" y="549507"/>
            <a:ext cx="7525044" cy="923776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Поездка в Кимры,  Белоруссию, профсоюзные мероприятия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Волонтерская деятельность «Окопная свеча»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192463" y="27228"/>
            <a:ext cx="7272883" cy="595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AutoShape 2" descr="blob:https://web.whatsapp.com/ed2abb5c-9e49-4720-8119-60a3acfbe8a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F556A9-8366-4C14-9EC7-F931393A18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6" b="24200"/>
          <a:stretch/>
        </p:blipFill>
        <p:spPr>
          <a:xfrm>
            <a:off x="68048" y="4011804"/>
            <a:ext cx="5160544" cy="2768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00EF8DB-F130-4A99-BDDA-D70703BD8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5" y="2"/>
            <a:ext cx="2655531" cy="3727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0BC86B-1B43-4326-933F-B90DDB5B6A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1560428"/>
            <a:ext cx="3023390" cy="5073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2F585E4-7689-4D07-9DA8-2C47453390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3"/>
          <a:stretch/>
        </p:blipFill>
        <p:spPr>
          <a:xfrm>
            <a:off x="3951378" y="1317077"/>
            <a:ext cx="4319534" cy="2694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0DEC1BC-DC71-4203-8366-BBCB98E30B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92" y="4063432"/>
            <a:ext cx="3456384" cy="2579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3368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17860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35013" y="332656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35014" y="407888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</a:t>
            </a:r>
            <a:r>
              <a:rPr lang="ru-RU" sz="30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2023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271322" y="1004552"/>
            <a:ext cx="2768686" cy="5654184"/>
            <a:chOff x="3630930" y="969082"/>
            <a:chExt cx="2520280" cy="565418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786222" y="1726722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630930" y="2353871"/>
              <a:ext cx="2520280" cy="5232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784876" y="2996952"/>
              <a:ext cx="2077102" cy="2291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ea typeface="Roboto" panose="02000000000000000000" pitchFamily="2" charset="0"/>
                  <a:cs typeface="Roboto" panose="02000000000000000000" pitchFamily="2" charset="0"/>
                </a:rPr>
                <a:t>Ремонт кабинета функциональной диагностики, врачей специалистов и входной группы головного здания</a:t>
              </a:r>
            </a:p>
            <a:p>
              <a:pPr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endParaRPr lang="ru-RU" sz="1400" dirty="0"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ea typeface="Roboto" panose="02000000000000000000" pitchFamily="2" charset="0"/>
                  <a:cs typeface="Roboto" panose="02000000000000000000" pitchFamily="2" charset="0"/>
                </a:rPr>
                <a:t>Выход из капитального ремонта Филиала №2 и №3</a:t>
              </a:r>
            </a:p>
            <a:p>
              <a:pPr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endParaRPr lang="ru-RU" sz="1400" dirty="0"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ea typeface="Roboto" panose="02000000000000000000" pitchFamily="2" charset="0"/>
                  <a:cs typeface="Roboto" panose="02000000000000000000" pitchFamily="2" charset="0"/>
                </a:rPr>
                <a:t>Уход в капитальный ремонт головного здания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209233" y="969082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257" y="1089274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646172" y="1004552"/>
            <a:ext cx="2417471" cy="5580747"/>
            <a:chOff x="1561485" y="1016605"/>
            <a:chExt cx="2223572" cy="558074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61485" y="2386335"/>
              <a:ext cx="2223572" cy="5232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</a:p>
          </p:txBody>
        </p:sp>
        <p:sp>
          <p:nvSpPr>
            <p:cNvPr id="37" name="Овал 36"/>
            <p:cNvSpPr/>
            <p:nvPr/>
          </p:nvSpPr>
          <p:spPr>
            <a:xfrm>
              <a:off x="2022640" y="1016605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7652" y="1125330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9126291" y="993687"/>
            <a:ext cx="2991841" cy="5616624"/>
            <a:chOff x="5945798" y="1028076"/>
            <a:chExt cx="2592289" cy="561662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140969" y="1748156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45798" y="2421630"/>
              <a:ext cx="2592289" cy="460126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1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94857" y="2996952"/>
              <a:ext cx="2098340" cy="2657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ea typeface="Roboto" panose="02000000000000000000" pitchFamily="2" charset="0"/>
                  <a:cs typeface="Roboto" panose="02000000000000000000" pitchFamily="2" charset="0"/>
                </a:rPr>
                <a:t> Возможность записи к педиатрам улучшилась на 2,5 %</a:t>
              </a:r>
            </a:p>
            <a:p>
              <a:pPr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endParaRPr lang="ru-RU" sz="1400" dirty="0"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ea typeface="Roboto" panose="02000000000000000000" pitchFamily="2" charset="0"/>
                  <a:cs typeface="Roboto" panose="02000000000000000000" pitchFamily="2" charset="0"/>
                </a:rPr>
                <a:t>Возможность записи к специалистам 1-го уровня улучшилась на 1,4 %</a:t>
              </a:r>
            </a:p>
            <a:p>
              <a:pPr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endParaRPr lang="ru-RU" sz="1400" dirty="0"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>
                <a:lnSpc>
                  <a:spcPct val="85000"/>
                </a:lnSpc>
                <a:buFont typeface="Arial" panose="020B0604020202020204" pitchFamily="34" charset="0"/>
                <a:buChar char="•"/>
              </a:pPr>
              <a:r>
                <a:rPr lang="ru-RU" sz="1400" dirty="0">
                  <a:ea typeface="Roboto" panose="02000000000000000000" pitchFamily="2" charset="0"/>
                  <a:cs typeface="Roboto" panose="02000000000000000000" pitchFamily="2" charset="0"/>
                </a:rPr>
                <a:t>Для повышения доступности медицинской помощи организовано отделение ОРВИ с отдельным входом в функционирующих зданиях</a:t>
              </a: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547456" y="1028076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1686" y="1172092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772512" y="2996952"/>
            <a:ext cx="2323488" cy="1740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видеонаблюдения и отзывов пациентов в интернете</a:t>
            </a:r>
          </a:p>
          <a:p>
            <a:pPr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ru-RU" sz="14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Активная деятельность  в социальных сетях.</a:t>
            </a:r>
          </a:p>
          <a:p>
            <a:pPr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84731" y="1700222"/>
            <a:ext cx="3426993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83589" y="2374282"/>
            <a:ext cx="2523159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</a:p>
        </p:txBody>
      </p:sp>
      <p:sp>
        <p:nvSpPr>
          <p:cNvPr id="33" name="Овал 32"/>
          <p:cNvSpPr/>
          <p:nvPr/>
        </p:nvSpPr>
        <p:spPr>
          <a:xfrm>
            <a:off x="1199456" y="1052736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268760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42" name="Рисунок 41" descr="51e19561bb264fb3448c7a7c3430aaf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24693" y="4500461"/>
            <a:ext cx="720080" cy="714406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215900" y="2943520"/>
            <a:ext cx="332483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 Совершенствование системы «Мобильный АРМ» для службы вызова на дом, участковые врачи и медсестры обеспечены планшетами с доступом в ЕМИАС</a:t>
            </a:r>
          </a:p>
          <a:p>
            <a:pPr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ru-RU" sz="14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 Реализован функционал патронаж к новорожденным, патронаж после вакцинации БЦЖ, </a:t>
            </a:r>
            <a:r>
              <a:rPr lang="ru-RU" sz="1400" dirty="0" err="1">
                <a:ea typeface="Roboto" panose="02000000000000000000" pitchFamily="2" charset="0"/>
                <a:cs typeface="Roboto" panose="02000000000000000000" pitchFamily="2" charset="0"/>
              </a:rPr>
              <a:t>аудиопротокол</a:t>
            </a: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 приглашение на прививку, профосмотры, поствакцинальный </a:t>
            </a:r>
            <a:r>
              <a:rPr lang="ru-RU" sz="1400" dirty="0" err="1">
                <a:ea typeface="Roboto" panose="02000000000000000000" pitchFamily="2" charset="0"/>
                <a:cs typeface="Roboto" panose="02000000000000000000" pitchFamily="2" charset="0"/>
              </a:rPr>
              <a:t>аудиопротокол</a:t>
            </a: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, патронаж к паллиативному ребенку, сиротам, детям находящимся в ТЖС</a:t>
            </a:r>
          </a:p>
          <a:p>
            <a:pPr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ru-RU" sz="14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Работа сотрудников ДШО в ЕМИАС-школа</a:t>
            </a:r>
          </a:p>
          <a:p>
            <a:pPr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ru-RU" sz="14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Полный переход на ЭМК, бумажные карты переданы в центральный архив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A22B291D-D04C-4485-AA9C-2C8916499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🔹">
            <a:extLst>
              <a:ext uri="{FF2B5EF4-FFF2-40B4-BE49-F238E27FC236}">
                <a16:creationId xmlns:a16="http://schemas.microsoft.com/office/drawing/2014/main" id="{BF7E5371-35E2-440D-B611-1C98099B7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191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15100" r="6463" b="12090"/>
          <a:stretch/>
        </p:blipFill>
        <p:spPr>
          <a:xfrm>
            <a:off x="4068984" y="5221000"/>
            <a:ext cx="1555028" cy="41467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7" t="24906" r="20289" b="25573"/>
          <a:stretch/>
        </p:blipFill>
        <p:spPr>
          <a:xfrm>
            <a:off x="3870387" y="4597467"/>
            <a:ext cx="1096394" cy="5370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32592" y="6028252"/>
            <a:ext cx="184731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6" y="5337610"/>
            <a:ext cx="1929653" cy="1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ПЛАН на  2024 год</a:t>
            </a:r>
          </a:p>
        </p:txBody>
      </p:sp>
      <p:grpSp>
        <p:nvGrpSpPr>
          <p:cNvPr id="2" name="Группа 2"/>
          <p:cNvGrpSpPr/>
          <p:nvPr/>
        </p:nvGrpSpPr>
        <p:grpSpPr>
          <a:xfrm>
            <a:off x="6384032" y="1052736"/>
            <a:ext cx="2448272" cy="5497268"/>
            <a:chOff x="3809751" y="1100084"/>
            <a:chExt cx="2052228" cy="549726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>
                  <a:ea typeface="Roboto" panose="02000000000000000000" pitchFamily="2" charset="0"/>
                  <a:cs typeface="Roboto" panose="02000000000000000000" pitchFamily="2" charset="0"/>
                </a:rPr>
                <a:t>Капитальный ремонт головного здания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>
                  <a:ea typeface="Roboto" panose="02000000000000000000" pitchFamily="2" charset="0"/>
                  <a:cs typeface="Roboto" panose="02000000000000000000" pitchFamily="2" charset="0"/>
                </a:rPr>
                <a:t>Организация работы 4-х подразделений в трех зданиях без ущерба для комфортного пребывания пациентов и времени ожидания приема.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3" name="Группа 1"/>
          <p:cNvGrpSpPr/>
          <p:nvPr/>
        </p:nvGrpSpPr>
        <p:grpSpPr>
          <a:xfrm>
            <a:off x="3756610" y="1099498"/>
            <a:ext cx="2052228" cy="5497268"/>
            <a:chOff x="1622470" y="1100084"/>
            <a:chExt cx="2052228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976320" y="1052736"/>
            <a:ext cx="2448272" cy="5497268"/>
            <a:chOff x="5997032" y="1100084"/>
            <a:chExt cx="2052228" cy="54972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117751" y="3069546"/>
              <a:ext cx="1876557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ru-RU" sz="1400" b="1" dirty="0"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ru-RU" sz="1400" dirty="0">
                  <a:ea typeface="Roboto" panose="02000000000000000000" pitchFamily="2" charset="0"/>
                  <a:cs typeface="Roboto" panose="02000000000000000000" pitchFamily="2" charset="0"/>
                </a:rPr>
                <a:t>Сохранить доступность и качество оказания  медицинской помощи не ниже показателей 2023 года</a:t>
              </a: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791744" y="2996952"/>
            <a:ext cx="20522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Продолжить работу  в группах социальных сетях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Продолжить работу  по мониторингу отзывов о МО в сети интернет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08089" y="2040452"/>
            <a:ext cx="2052228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91343" y="2996952"/>
            <a:ext cx="33492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Открытие головного здания после капитального ремонта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Продолжение работы по внедрению новой модели медицинской организации (НММО): достижение целевых критериев первого уровня (пересечение потоков пациентов при оказании ПМУ, время поиска в системе навигации, информирование посетителей об организации деятельности поликлиники и другие критерии); внедрение системы сбора и подачи предложений в рамках  критериев НММО (разбор </a:t>
            </a:r>
            <a:r>
              <a:rPr lang="ru-RU" sz="1400" dirty="0" err="1">
                <a:ea typeface="Roboto" panose="02000000000000000000" pitchFamily="2" charset="0"/>
                <a:cs typeface="Roboto" panose="02000000000000000000" pitchFamily="2" charset="0"/>
              </a:rPr>
              <a:t>СОПов</a:t>
            </a:r>
            <a:r>
              <a:rPr lang="ru-RU" sz="1400" dirty="0">
                <a:ea typeface="Roboto" panose="02000000000000000000" pitchFamily="2" charset="0"/>
                <a:cs typeface="Roboto" panose="02000000000000000000" pitchFamily="2" charset="0"/>
              </a:rPr>
              <a:t> на собрании коллектива медицинских сестер)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199456" y="1052736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268760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42" name="Рисунок 41" descr="51e19561bb264fb3448c7a7c3430aaf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7471" y="5252260"/>
            <a:ext cx="604087" cy="604087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839416" y="2420888"/>
            <a:ext cx="2232248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503712" y="2439901"/>
            <a:ext cx="252028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Открытая информационная среда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12024" y="2420888"/>
            <a:ext cx="252028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048327" y="2420888"/>
            <a:ext cx="2592289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доступности медицинской помощи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7" t="24906" r="20289" b="25573"/>
          <a:stretch/>
        </p:blipFill>
        <p:spPr>
          <a:xfrm>
            <a:off x="3894487" y="5301207"/>
            <a:ext cx="1096394" cy="537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15100" r="6463" b="12090"/>
          <a:stretch/>
        </p:blipFill>
        <p:spPr>
          <a:xfrm>
            <a:off x="4068406" y="5941676"/>
            <a:ext cx="1555028" cy="41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0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82964" y="-42358"/>
            <a:ext cx="12192000" cy="6916991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60278" y="1117043"/>
            <a:ext cx="11052346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904312" y="1268760"/>
            <a:ext cx="1736445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209728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</a:t>
            </a:r>
            <a:r>
              <a:rPr lang="ru-RU" sz="30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b="1" dirty="0">
                <a:ea typeface="Roboto" panose="02000000000000000000" pitchFamily="2" charset="0"/>
                <a:cs typeface="Roboto" panose="02000000000000000000" pitchFamily="2" charset="0"/>
              </a:rPr>
              <a:t>2023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1916832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71945" y="188640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591578" y="2852936"/>
            <a:ext cx="2048038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1834810746"/>
              </p:ext>
            </p:extLst>
          </p:nvPr>
        </p:nvGraphicFramePr>
        <p:xfrm>
          <a:off x="2783633" y="4509120"/>
          <a:ext cx="6336704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83632" y="472514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44 158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157192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19675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9" y="2420888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816080" y="1268760"/>
            <a:ext cx="1736445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727848" y="1268760"/>
            <a:ext cx="1736445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608155" y="1293130"/>
            <a:ext cx="1736445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94968" y="177281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300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43872" y="1772816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480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960096" y="1772816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250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048328" y="1268760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150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120336" y="1772816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9120336" y="285293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9 331</a:t>
            </a:r>
          </a:p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60096" y="1268760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150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43363" y="1264310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150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71864" y="1268760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150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783632" y="285293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10 217</a:t>
            </a:r>
          </a:p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871864" y="285293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12 164</a:t>
            </a:r>
          </a:p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960096" y="285293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12 414</a:t>
            </a:r>
          </a:p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0560496" y="4705881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44 126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55840" y="530120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2022</a:t>
            </a:r>
          </a:p>
        </p:txBody>
      </p:sp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474239969"/>
              </p:ext>
            </p:extLst>
          </p:nvPr>
        </p:nvGraphicFramePr>
        <p:xfrm>
          <a:off x="7328616" y="4165713"/>
          <a:ext cx="4161840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8328248" y="522920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2023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07768" y="537321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49%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91944" y="537321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51%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264352" y="537321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52%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24192" y="537321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48%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64152" y="602128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21</a:t>
            </a:r>
            <a:r>
              <a:rPr lang="ru-RU" b="1" dirty="0"/>
              <a:t> 319</a:t>
            </a: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6694848" y="751383"/>
            <a:ext cx="1836092" cy="37189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Капремонт с 30.05.2022 до 01.09.2023</a:t>
            </a: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8837120" y="797023"/>
            <a:ext cx="1939400" cy="37189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Капремонт с 06.06.2022 по 30.08.2023</a:t>
            </a: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20094" y="306658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44 126</a:t>
            </a:r>
          </a:p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ABA93E8-866A-4209-B523-4962348FDF6D}"/>
              </a:ext>
            </a:extLst>
          </p:cNvPr>
          <p:cNvSpPr txBox="1"/>
          <p:nvPr/>
        </p:nvSpPr>
        <p:spPr>
          <a:xfrm>
            <a:off x="2540653" y="739597"/>
            <a:ext cx="1871448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Капремонт с 27.11.2023</a:t>
            </a:r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240704" y="0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   </a:t>
            </a:r>
            <a:r>
              <a:rPr lang="ru-RU" sz="30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2023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551384" y="1124744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695400" y="1124744"/>
          <a:ext cx="30243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4439816" y="1124744"/>
          <a:ext cx="3456384" cy="3732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8472264" y="1268760"/>
          <a:ext cx="3312368" cy="336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631504" y="2276872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167</a:t>
            </a:r>
            <a:endParaRPr lang="ru-RU" sz="22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519936" y="2492896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2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21</a:t>
            </a:r>
            <a:r>
              <a:rPr lang="ru-RU" sz="2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2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25</a:t>
            </a:r>
            <a:endParaRPr lang="ru-RU" sz="22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480376" y="2492896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108,75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67608" y="4611231"/>
            <a:ext cx="92965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За 2023 года  принято на работу </a:t>
            </a:r>
            <a:r>
              <a:rPr lang="en-US" sz="2000" dirty="0">
                <a:ea typeface="Roboto" panose="02000000000000000000" pitchFamily="2" charset="0"/>
                <a:cs typeface="Roboto" panose="02000000000000000000" pitchFamily="2" charset="0"/>
              </a:rPr>
              <a:t>54</a:t>
            </a: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 человека,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155</a:t>
            </a:r>
            <a:r>
              <a:rPr lang="ru-RU" sz="2000" b="1" dirty="0"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человек. В процессе реализации непрерывного медицинского образования медработники приняли участие в 43 курсах повышения квалификации, 145 курсах тематического усовершенствования, 118 конференциях по актуальной медицинской тематике. 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 Периодическую аккредитацию успешно </a:t>
            </a:r>
            <a:r>
              <a:rPr lang="ru-RU" sz="2000">
                <a:ea typeface="Roboto" panose="02000000000000000000" pitchFamily="2" charset="0"/>
                <a:cs typeface="Roboto" panose="02000000000000000000" pitchFamily="2" charset="0"/>
              </a:rPr>
              <a:t>прошли 68 </a:t>
            </a: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ea typeface="Roboto" panose="02000000000000000000" pitchFamily="2" charset="0"/>
                <a:cs typeface="Roboto" panose="02000000000000000000" pitchFamily="2" charset="0"/>
              </a:rPr>
              <a:t>Квалификационную категорию получили/подтвердили-  6 человек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271464" y="4221088"/>
            <a:ext cx="211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Занято</a:t>
            </a:r>
            <a:r>
              <a:rPr lang="en-US" dirty="0"/>
              <a:t> </a:t>
            </a:r>
            <a:r>
              <a:rPr lang="ru-RU" dirty="0"/>
              <a:t>156,</a:t>
            </a:r>
            <a:r>
              <a:rPr lang="en-US" dirty="0"/>
              <a:t>5</a:t>
            </a:r>
            <a:r>
              <a:rPr lang="ru-RU" dirty="0"/>
              <a:t> ставок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92344" y="4221088"/>
            <a:ext cx="199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Занято </a:t>
            </a:r>
            <a:r>
              <a:rPr lang="en-US" dirty="0"/>
              <a:t>97</a:t>
            </a:r>
            <a:r>
              <a:rPr lang="ru-RU" dirty="0"/>
              <a:t>,5 ставок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87888" y="4211796"/>
            <a:ext cx="211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Занято 21</a:t>
            </a:r>
            <a:r>
              <a:rPr lang="en-US" dirty="0"/>
              <a:t>1</a:t>
            </a:r>
            <a:r>
              <a:rPr lang="ru-RU" dirty="0"/>
              <a:t>,5 ставок</a:t>
            </a:r>
          </a:p>
        </p:txBody>
      </p:sp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10326" y="0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400" y="548680"/>
            <a:ext cx="6408712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400" y="620688"/>
            <a:ext cx="6505476" cy="818143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Выполнение территориальной </a:t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программы ОМС в </a:t>
            </a:r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2023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16371"/>
              </p:ext>
            </p:extLst>
          </p:nvPr>
        </p:nvGraphicFramePr>
        <p:xfrm>
          <a:off x="551384" y="1916832"/>
          <a:ext cx="6984776" cy="439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4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i="1" dirty="0"/>
                        <a:t>Показатель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i="1" dirty="0"/>
                        <a:t>2022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i="1" dirty="0"/>
                        <a:t>2023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err="1"/>
                        <a:t>абс</a:t>
                      </a:r>
                      <a:r>
                        <a:rPr lang="ru-RU" i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/>
                        <a:t>% </a:t>
                      </a:r>
                    </a:p>
                    <a:p>
                      <a:pPr algn="ctr"/>
                      <a:r>
                        <a:rPr lang="ru-RU" sz="1200" i="1" dirty="0"/>
                        <a:t>выполнения </a:t>
                      </a:r>
                      <a:r>
                        <a:rPr lang="ru-RU" sz="1200" i="1" dirty="0" err="1"/>
                        <a:t>гос.задания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err="1"/>
                        <a:t>абс</a:t>
                      </a:r>
                      <a:r>
                        <a:rPr lang="ru-RU" i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/>
                        <a:t> выполнения </a:t>
                      </a:r>
                      <a:r>
                        <a:rPr lang="ru-RU" sz="1200" i="1" dirty="0" err="1"/>
                        <a:t>гос.задания</a:t>
                      </a:r>
                      <a:endParaRPr lang="ru-RU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Посещения</a:t>
                      </a:r>
                      <a:r>
                        <a:rPr lang="ru-RU" baseline="0" dirty="0"/>
                        <a:t> с профилактической целью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169</a:t>
                      </a:r>
                      <a:r>
                        <a:rPr lang="ru-RU" baseline="0" dirty="0"/>
                        <a:t> 188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180 741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ru-RU" dirty="0"/>
                        <a:t>17</a:t>
                      </a:r>
                      <a:r>
                        <a:rPr lang="en-US" dirty="0"/>
                        <a:t>%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Посещения по неотложной помощи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  <a:r>
                        <a:rPr lang="ru-RU" baseline="0" dirty="0"/>
                        <a:t> 466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ru-RU" dirty="0"/>
                        <a:t>0 080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ru-RU" dirty="0"/>
                        <a:t>0</a:t>
                      </a:r>
                      <a:r>
                        <a:rPr lang="en-US" dirty="0"/>
                        <a:t>%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Обращения по поводу заболевания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126</a:t>
                      </a:r>
                      <a:r>
                        <a:rPr lang="ru-RU" baseline="0" dirty="0"/>
                        <a:t> 305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125 142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120</a:t>
                      </a:r>
                      <a:r>
                        <a:rPr lang="en-US" dirty="0"/>
                        <a:t>%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Медицинская помощь в условиях  дневного стационара (случаи легкие)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ru-RU" dirty="0"/>
                        <a:t>06</a:t>
                      </a:r>
                      <a:r>
                        <a:rPr lang="en-US" dirty="0"/>
                        <a:t>%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2" name="Рисунок 21" descr="pro-o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451" y="692696"/>
            <a:ext cx="1402753" cy="10801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/>
          <a:stretch/>
        </p:blipFill>
        <p:spPr>
          <a:xfrm>
            <a:off x="7664063" y="104482"/>
            <a:ext cx="4432169" cy="66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7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81952" y="17501"/>
            <a:ext cx="12192000" cy="685800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480001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</a:t>
            </a:r>
            <a:r>
              <a:rPr lang="ru-RU" sz="30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2023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260648"/>
            <a:ext cx="10801350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9395336" y="521297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нормативный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263352" y="3267714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b="1" dirty="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8,8</a:t>
            </a:r>
            <a:r>
              <a:rPr lang="en-US" sz="3000" b="1" dirty="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b="1" dirty="0">
              <a:solidFill>
                <a:schemeClr val="accent6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b="1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b="1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 в</a:t>
            </a: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b="1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r>
              <a:rPr lang="ru-RU" sz="1200" b="1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22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63352" y="1617036"/>
            <a:ext cx="10488422" cy="13517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6,7 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педиатров</a:t>
            </a:r>
            <a:endParaRPr lang="ru-RU" sz="1400" b="1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b="1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r>
              <a:rPr lang="ru-RU" sz="1200" b="1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23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400" b="1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263352" y="5038117"/>
            <a:ext cx="10589143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accent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87,4</a:t>
            </a:r>
            <a:r>
              <a:rPr lang="en-US" sz="3000" b="1" dirty="0">
                <a:solidFill>
                  <a:schemeClr val="accent2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b="1" dirty="0">
              <a:solidFill>
                <a:schemeClr val="accent2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b="1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b="1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r>
              <a:rPr lang="ru-RU" sz="1200" b="1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22 </a:t>
            </a:r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83632" y="1935053"/>
            <a:ext cx="5256584" cy="166178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Доступность врачей-педиатров и врачей-специалистов 1 уровня (ЛОР, хирург, офтальмолог) находилась на стабильно высоком уровне.</a:t>
            </a:r>
            <a:endParaRPr lang="ru-RU" sz="2400" b="1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400" b="1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400" b="1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03" y="1578882"/>
            <a:ext cx="3759110" cy="5012147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783632" y="3908874"/>
            <a:ext cx="5256584" cy="24474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Показатель доступности врачей-специалистов </a:t>
            </a:r>
            <a:r>
              <a:rPr lang="en-US" sz="24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24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уровня несколько снижен, что связано с листками  нетрудоспособности и отпусками единственных врачей определенной специальности (кардиолога и нефролога)  </a:t>
            </a:r>
          </a:p>
          <a:p>
            <a:endParaRPr lang="ru-RU" sz="2400" b="1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400" b="1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400" b="1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4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675456"/>
            <a:ext cx="12192000" cy="6975860"/>
          </a:xfrm>
          <a:prstGeom prst="rect">
            <a:avLst/>
          </a:prstGeom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40" y="332656"/>
            <a:ext cx="705678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</a:t>
            </a:r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2023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55840" y="188640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235946727"/>
              </p:ext>
            </p:extLst>
          </p:nvPr>
        </p:nvGraphicFramePr>
        <p:xfrm>
          <a:off x="4871864" y="980728"/>
          <a:ext cx="5040560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Скругленный прямоугольник 37"/>
          <p:cNvSpPr/>
          <p:nvPr/>
        </p:nvSpPr>
        <p:spPr>
          <a:xfrm>
            <a:off x="6384032" y="2465512"/>
            <a:ext cx="3312367" cy="4392488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7176120" y="2708920"/>
            <a:ext cx="2793896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4295800" y="2420888"/>
            <a:ext cx="1945730" cy="2088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498 371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 них: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профилактической целью: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169 188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заболеванию: </a:t>
            </a:r>
          </a:p>
          <a:p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329 183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дому: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53 934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поликлинике: </a:t>
            </a:r>
          </a:p>
          <a:p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444 137 </a:t>
            </a: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733087820"/>
              </p:ext>
            </p:extLst>
          </p:nvPr>
        </p:nvGraphicFramePr>
        <p:xfrm>
          <a:off x="6023992" y="2996952"/>
          <a:ext cx="4032448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:p14="http://schemas.microsoft.com/office/powerpoint/2010/main" val="1397913435"/>
              </p:ext>
            </p:extLst>
          </p:nvPr>
        </p:nvGraphicFramePr>
        <p:xfrm>
          <a:off x="8687963" y="933339"/>
          <a:ext cx="5040560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6738431" y="110627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66%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75920" y="112474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34%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120336" y="114777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34%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584981" y="109360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66%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9912424" y="2420888"/>
            <a:ext cx="2063552" cy="2160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531 138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 них: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профилактической целью: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180 741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заболеванию: </a:t>
            </a:r>
          </a:p>
          <a:p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350 397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дому: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49 929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поликлинике: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481 209</a:t>
            </a: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23992" y="4941168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53 934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9408368" y="4941168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45 996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"/>
          <a:stretch/>
        </p:blipFill>
        <p:spPr>
          <a:xfrm>
            <a:off x="88239" y="265596"/>
            <a:ext cx="4027541" cy="62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335361" y="-117860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168008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168008" y="1556792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дифтерия, паротит, столбняк, коклюш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284132" y="4766065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Планы по вакцинации </a:t>
            </a:r>
            <a:b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2023 год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068406"/>
              </p:ext>
            </p:extLst>
          </p:nvPr>
        </p:nvGraphicFramePr>
        <p:xfrm>
          <a:off x="335361" y="1556792"/>
          <a:ext cx="5760639" cy="4787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</a:t>
                      </a:r>
                      <a:r>
                        <a:rPr lang="ru-RU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</a:p>
                    <a:p>
                      <a:pPr algn="ctr"/>
                      <a:r>
                        <a:rPr lang="ru-RU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</a:t>
                      </a:r>
                      <a:r>
                        <a:rPr lang="ru-RU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Вакцинация</a:t>
                      </a:r>
                      <a:r>
                        <a:rPr lang="en-US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против гепатита 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Вакцинация против кори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Ревакцинация против кори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Вакцинация против паротита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Ревакцинация против паротита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Вакцинация против краснухи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98,1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Ревакцинация против краснухи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Вакцинация против дифтерии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Ревакцинация против дифтерии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95,1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Вакцинация против столбняка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103,7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Вакцинация против коклюша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30816" y="-136525"/>
            <a:ext cx="12192000" cy="68580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995921" y="1801917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 и диспансеризация в </a:t>
            </a:r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2023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47528" y="94241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Планы выполнены на 100%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16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660425"/>
              </p:ext>
            </p:extLst>
          </p:nvPr>
        </p:nvGraphicFramePr>
        <p:xfrm>
          <a:off x="-528736" y="2100466"/>
          <a:ext cx="6804717" cy="328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621970924"/>
              </p:ext>
            </p:extLst>
          </p:nvPr>
        </p:nvGraphicFramePr>
        <p:xfrm>
          <a:off x="5807968" y="2778774"/>
          <a:ext cx="6414848" cy="3026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094850" y="1831424"/>
            <a:ext cx="6050972" cy="96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 sz="2128" b="1" i="0" u="none" strike="noStrike" kern="1200" cap="all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/>
              <a:t>Диспансеризация (группы здоровья) опекаемых и сирот</a:t>
            </a:r>
            <a:r>
              <a:rPr lang="en-US" dirty="0"/>
              <a:t> </a:t>
            </a:r>
          </a:p>
          <a:p>
            <a:pPr lvl="0" algn="ctr" defTabSz="914400">
              <a:defRPr sz="2128" b="1" i="0" u="none" strike="noStrike" kern="1200" cap="all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1" dirty="0"/>
              <a:t>(</a:t>
            </a:r>
            <a:r>
              <a:rPr lang="en-US" sz="1400" b="1" dirty="0"/>
              <a:t> n= </a:t>
            </a:r>
            <a:r>
              <a:rPr lang="ru-RU" sz="1400" b="1" dirty="0"/>
              <a:t>189</a:t>
            </a:r>
            <a:r>
              <a:rPr lang="en-US" sz="1400" b="1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072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14137</TotalTime>
  <Words>1722</Words>
  <Application>Microsoft Office PowerPoint</Application>
  <PresentationFormat>Широкоэкранный</PresentationFormat>
  <Paragraphs>467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Liberation Serif</vt:lpstr>
      <vt:lpstr>Roboto</vt:lpstr>
      <vt:lpstr>Тема Office</vt:lpstr>
      <vt:lpstr>1_Тема Office</vt:lpstr>
      <vt:lpstr>отчет  главного врача  ГБУЗ «ДГП № 150 ДЗМ» Ключниковой И.В. за 2023 год</vt:lpstr>
      <vt:lpstr>ГБУЗ «ДГП №150 ДЗМ» оказывает помощь по различным профилям</vt:lpstr>
      <vt:lpstr>Основные показатели работы 2023 года</vt:lpstr>
      <vt:lpstr>Кадры    2023 год</vt:lpstr>
      <vt:lpstr>Выполнение территориальной  программы ОМС в 2023 году</vt:lpstr>
      <vt:lpstr>Презентация PowerPoint</vt:lpstr>
      <vt:lpstr>Посещения поликлиники в 2023 году</vt:lpstr>
      <vt:lpstr>Прививочная работа: гепатит, корь, краснуха, дифтерия, паротит, столбняк, коклюш</vt:lpstr>
      <vt:lpstr>Профилактические осмотры и диспансеризация в 2023 году</vt:lpstr>
      <vt:lpstr>Показатели заболеваемости в 2023 году </vt:lpstr>
      <vt:lpstr>Количество детей, заболевших новой коронавирусной инфекцией COVID-19 в 2020-2023 году</vt:lpstr>
      <vt:lpstr>Тестирование на коронавирус</vt:lpstr>
      <vt:lpstr>Работа по рассмотрению жалоб и обращений граждан</vt:lpstr>
      <vt:lpstr>Оборудование поликлиники</vt:lpstr>
      <vt:lpstr>Презентация PowerPoint</vt:lpstr>
      <vt:lpstr>Оснащение кабинета охраны зрения</vt:lpstr>
      <vt:lpstr>Отчет работы Кабинета охраны зрения</vt:lpstr>
      <vt:lpstr>Специализированный офтальмологический детский сад ГБОУ «Школа имени  Ф.М.Достоевского» УК 8   </vt:lpstr>
      <vt:lpstr>Участие в проектах ДЗМ в 2023 году</vt:lpstr>
      <vt:lpstr>Участие в массовых акциях</vt:lpstr>
      <vt:lpstr>Участие в корпоративных мероприятиях</vt:lpstr>
      <vt:lpstr>Мероприятия в поликлиниках, реализованные в 2023 году</vt:lpstr>
      <vt:lpstr>ПЛАН на  2024 год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Ключникова</cp:lastModifiedBy>
  <cp:revision>577</cp:revision>
  <cp:lastPrinted>2024-02-05T14:14:44Z</cp:lastPrinted>
  <dcterms:created xsi:type="dcterms:W3CDTF">2019-02-11T07:19:05Z</dcterms:created>
  <dcterms:modified xsi:type="dcterms:W3CDTF">2024-02-06T14:10:32Z</dcterms:modified>
</cp:coreProperties>
</file>