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80" r:id="rId4"/>
    <p:sldId id="292" r:id="rId5"/>
    <p:sldId id="285" r:id="rId6"/>
    <p:sldId id="293" r:id="rId7"/>
    <p:sldId id="284" r:id="rId8"/>
    <p:sldId id="258" r:id="rId9"/>
    <p:sldId id="277" r:id="rId10"/>
    <p:sldId id="271" r:id="rId11"/>
    <p:sldId id="296" r:id="rId12"/>
    <p:sldId id="297" r:id="rId13"/>
    <p:sldId id="298" r:id="rId14"/>
    <p:sldId id="299" r:id="rId15"/>
    <p:sldId id="300" r:id="rId16"/>
    <p:sldId id="274" r:id="rId17"/>
    <p:sldId id="276" r:id="rId18"/>
    <p:sldId id="289" r:id="rId19"/>
    <p:sldId id="291" r:id="rId20"/>
    <p:sldId id="290" r:id="rId21"/>
    <p:sldId id="282" r:id="rId22"/>
    <p:sldId id="286" r:id="rId23"/>
    <p:sldId id="287" r:id="rId24"/>
    <p:sldId id="269" r:id="rId25"/>
    <p:sldId id="288" r:id="rId2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5FF"/>
    <a:srgbClr val="9FC63B"/>
    <a:srgbClr val="ECF4D8"/>
    <a:srgbClr val="E4EFC7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2" autoAdjust="0"/>
    <p:restoredTop sz="95268" autoAdjust="0"/>
  </p:normalViewPr>
  <p:slideViewPr>
    <p:cSldViewPr>
      <p:cViewPr varScale="1">
        <p:scale>
          <a:sx n="88" d="100"/>
          <a:sy n="88" d="100"/>
        </p:scale>
        <p:origin x="462" y="66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68"/>
          <c:y val="9.6565999873451241E-2"/>
          <c:w val="0.37625402733029722"/>
          <c:h val="0.816341104050476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5.4322562644554727E-2"/>
                  <c:y val="0.276176403224969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22145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70-4306-B8B3-2E23424BD8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810080445607197E-2"/>
                  <c:y val="0.3319964932607872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21278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A70-4306-B8B3-2E23424BD8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22493</c:v>
                </c:pt>
                <c:pt idx="1">
                  <c:v>21569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6"/>
          <c:y val="0.41685833120016391"/>
          <c:w val="0.25467245868987182"/>
          <c:h val="0.314266000219412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III</c:v>
                </c:pt>
                <c:pt idx="1">
                  <c:v>IV</c:v>
                </c:pt>
                <c:pt idx="2">
                  <c:v>V</c:v>
                </c:pt>
                <c:pt idx="3">
                  <c:v>VI</c:v>
                </c:pt>
                <c:pt idx="4">
                  <c:v>VII</c:v>
                </c:pt>
                <c:pt idx="5">
                  <c:v>VIII</c:v>
                </c:pt>
                <c:pt idx="6">
                  <c:v>IX</c:v>
                </c:pt>
                <c:pt idx="7">
                  <c:v>X</c:v>
                </c:pt>
                <c:pt idx="8">
                  <c:v>XI</c:v>
                </c:pt>
                <c:pt idx="9">
                  <c:v>XII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</c:v>
                </c:pt>
                <c:pt idx="1">
                  <c:v>148</c:v>
                </c:pt>
                <c:pt idx="2">
                  <c:v>178</c:v>
                </c:pt>
                <c:pt idx="3">
                  <c:v>57</c:v>
                </c:pt>
                <c:pt idx="4">
                  <c:v>69</c:v>
                </c:pt>
                <c:pt idx="5">
                  <c:v>57</c:v>
                </c:pt>
                <c:pt idx="6">
                  <c:v>105</c:v>
                </c:pt>
                <c:pt idx="7">
                  <c:v>433</c:v>
                </c:pt>
                <c:pt idx="8">
                  <c:v>671</c:v>
                </c:pt>
                <c:pt idx="9">
                  <c:v>596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71-4427-894B-25686FADB1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29834088"/>
        <c:axId val="133935072"/>
        <c:axId val="0"/>
      </c:bar3DChart>
      <c:catAx>
        <c:axId val="12983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935072"/>
        <c:crosses val="autoZero"/>
        <c:auto val="1"/>
        <c:lblAlgn val="ctr"/>
        <c:lblOffset val="100"/>
        <c:noMultiLvlLbl val="0"/>
      </c:catAx>
      <c:valAx>
        <c:axId val="13393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834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745702858412573E-2"/>
          <c:y val="2.0541274721240784E-2"/>
          <c:w val="0.91279341977875472"/>
          <c:h val="0.861014454182535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explosion val="9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A7-45EC-B628-52CDBC4A7C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A7-45EC-B628-52CDBC4A7C5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smtClean="0"/>
                      <a:t>п</a:t>
                    </a:r>
                    <a:r>
                      <a:rPr lang="ru-RU" smtClean="0"/>
                      <a:t>невмонии </a:t>
                    </a:r>
                    <a:r>
                      <a:rPr lang="ru-RU"/>
                      <a:t>1,2%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845689483286698"/>
                  <c:y val="-0.35659895702802097"/>
                </c:manualLayout>
              </c:layout>
              <c:tx>
                <c:rich>
                  <a:bodyPr/>
                  <a:lstStyle/>
                  <a:p>
                    <a:r>
                      <a:rPr lang="ru-RU" sz="1400" smtClean="0"/>
                      <a:t>О</a:t>
                    </a:r>
                    <a:r>
                      <a:rPr lang="ru-RU" smtClean="0"/>
                      <a:t>РВИ </a:t>
                    </a:r>
                    <a:r>
                      <a:rPr lang="ru-RU"/>
                      <a:t>98,8%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пневмонии</c:v>
                </c:pt>
                <c:pt idx="1">
                  <c:v>ОРВИ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1.2E-2</c:v>
                </c:pt>
                <c:pt idx="1">
                  <c:v>0.98799999999999999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A7-45EC-B628-52CDBC4A7C55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3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85-4EEB-A6C3-7E6FBD529A2E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85-4EEB-A6C3-7E6FBD529A2E}"/>
              </c:ext>
            </c:extLst>
          </c:dPt>
          <c:dLbls>
            <c:dLbl>
              <c:idx val="0"/>
              <c:layout>
                <c:manualLayout>
                  <c:x val="-1.1642957392919779E-2"/>
                  <c:y val="3.782909877566050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С</a:t>
                    </a:r>
                    <a:r>
                      <a:rPr lang="ru-RU" dirty="0" smtClean="0"/>
                      <a:t>тационарно 3,5%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3368211502893527"/>
                  <c:y val="-0.33151002812583485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err="1" smtClean="0"/>
                      <a:t>А</a:t>
                    </a:r>
                    <a:r>
                      <a:rPr lang="ru-RU" dirty="0" err="1" smtClean="0"/>
                      <a:t>мбулаторно</a:t>
                    </a:r>
                    <a:r>
                      <a:rPr lang="ru-RU" dirty="0" smtClean="0"/>
                      <a:t> 96,5%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Стационарно</c:v>
                </c:pt>
                <c:pt idx="1">
                  <c:v>Амбулаторно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3.500000000000001E-2</c:v>
                </c:pt>
                <c:pt idx="1">
                  <c:v>0.96500000000000019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A85-4EEB-A6C3-7E6FBD529A2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745730412670209E-2"/>
          <c:y val="2.1405870728168259E-2"/>
          <c:w val="0.97025426958732963"/>
          <c:h val="0.978594129271831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explosion val="9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A7-45EC-B628-52CDBC4A7C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A7-45EC-B628-52CDBC4A7C55}"/>
              </c:ext>
            </c:extLst>
          </c:dPt>
          <c:dLbls>
            <c:dLbl>
              <c:idx val="0"/>
              <c:layout>
                <c:manualLayout>
                  <c:x val="-8.9964926736535462E-3"/>
                  <c:y val="1.33613100227920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 1 года 4,5%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432313076324855"/>
                  <c:y val="2.0484676786754339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1-4 г</a:t>
                    </a:r>
                  </a:p>
                  <a:p>
                    <a:r>
                      <a:rPr lang="ru-RU" dirty="0" smtClean="0"/>
                      <a:t>18,2%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5-9 </a:t>
                    </a:r>
                    <a:r>
                      <a:rPr lang="ru-RU" smtClean="0"/>
                      <a:t>лет </a:t>
                    </a:r>
                    <a:r>
                      <a:rPr lang="ru-RU"/>
                      <a:t>28,3%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10-14 </a:t>
                    </a:r>
                    <a:r>
                      <a:rPr lang="ru-RU" smtClean="0"/>
                      <a:t>лет </a:t>
                    </a:r>
                    <a:r>
                      <a:rPr lang="ru-RU"/>
                      <a:t>29,8%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086144749348875E-3"/>
                  <c:y val="3.340327505698021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15-17 </a:t>
                    </a:r>
                    <a:r>
                      <a:rPr lang="ru-RU" dirty="0" smtClean="0"/>
                      <a:t>лет </a:t>
                    </a:r>
                    <a:r>
                      <a:rPr lang="ru-RU" dirty="0"/>
                      <a:t>19,2%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 1 г</c:v>
                </c:pt>
                <c:pt idx="1">
                  <c:v>1-4 г</c:v>
                </c:pt>
                <c:pt idx="2">
                  <c:v>5-9 лет</c:v>
                </c:pt>
                <c:pt idx="3">
                  <c:v>10-14 лет</c:v>
                </c:pt>
                <c:pt idx="4">
                  <c:v>15-17 лет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4.5000000000000005E-2</c:v>
                </c:pt>
                <c:pt idx="1">
                  <c:v>0.18200000000000002</c:v>
                </c:pt>
                <c:pt idx="2">
                  <c:v>0.28300000000000003</c:v>
                </c:pt>
                <c:pt idx="3">
                  <c:v>0.2980000000000001</c:v>
                </c:pt>
                <c:pt idx="4">
                  <c:v>0.192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A7-45EC-B628-52CDBC4A7C55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74"/>
          <c:y val="9.6565999873451241E-2"/>
          <c:w val="0.37625402733029728"/>
          <c:h val="0.8163411040504762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22493</c:v>
                </c:pt>
                <c:pt idx="1">
                  <c:v>21569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132695573507705"/>
          <c:y val="0.13023718200181691"/>
          <c:w val="0.70492398992704419"/>
          <c:h val="0.650326302939198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Занято 157,75 ставки</c:v>
                </c:pt>
                <c:pt idx="1">
                  <c:v>Свободно 9,25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94.5</c:v>
                </c:pt>
                <c:pt idx="1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Roboto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403739235220919"/>
          <c:y val="0.17745546019952854"/>
          <c:w val="0.70014364184230649"/>
          <c:h val="0.5720551169615414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dLbl>
              <c:idx val="0"/>
              <c:layout>
                <c:manualLayout>
                  <c:x val="1.6985580980429061E-2"/>
                  <c:y val="1.04086018215326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88,8%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233,5 ставок</c:v>
                </c:pt>
                <c:pt idx="1">
                  <c:v>Свободно 23,25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233.5</c:v>
                </c:pt>
                <c:pt idx="1">
                  <c:v>23.25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Roboto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326261367784531"/>
          <c:y val="0.1629056746214822"/>
          <c:w val="0.68156051444019461"/>
          <c:h val="0.628772372509413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93,3%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6,7%</a:t>
                    </a:r>
                    <a:endParaRPr lang="en-US" sz="1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Занято117,5 ставки</c:v>
                </c:pt>
                <c:pt idx="1">
                  <c:v>Свободно 2,5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93.3</c:v>
                </c:pt>
                <c:pt idx="1">
                  <c:v>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Roboto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52"/>
          <c:y val="7.2047066485529512E-2"/>
          <c:w val="0.37625402733029717"/>
          <c:h val="0.8163411040504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2F-4665-A8E3-4125F5B719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2F-4665-A8E3-4125F5B719FF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270367</c:v>
                </c:pt>
                <c:pt idx="1">
                  <c:v>149816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2F-4665-A8E3-4125F5B71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2307669509550355"/>
          <c:y val="0.5385172795705222"/>
          <c:w val="0.57358323744645934"/>
          <c:h val="0.461482720429478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947156665132412E-2"/>
          <c:y val="4.0952889580170307E-2"/>
          <c:w val="0.94090334545442245"/>
          <c:h val="0.7050718473532818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дому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0.25</c:v>
                </c:pt>
                <c:pt idx="1">
                  <c:v>8.4000000000000047E-2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90-4D49-A122-BA576E770C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поликлинике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0.75000000000000033</c:v>
                </c:pt>
                <c:pt idx="1">
                  <c:v>0.91600000000000004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90-4D49-A122-BA576E770C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23561048"/>
        <c:axId val="223478552"/>
        <c:axId val="0"/>
      </c:bar3DChart>
      <c:catAx>
        <c:axId val="22356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3478552"/>
        <c:crosses val="autoZero"/>
        <c:auto val="1"/>
        <c:lblAlgn val="ctr"/>
        <c:lblOffset val="100"/>
        <c:noMultiLvlLbl val="0"/>
      </c:catAx>
      <c:valAx>
        <c:axId val="2234785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23561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7907294488646704E-2"/>
          <c:y val="0.87263337667595464"/>
          <c:w val="0.87624318451795957"/>
          <c:h val="0.106416650087384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54"/>
          <c:y val="7.2047066485529512E-2"/>
          <c:w val="0.37625402733029728"/>
          <c:h val="0.8163411040504762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2F-4665-A8E3-4125F5B719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2F-4665-A8E3-4125F5B719FF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337762</c:v>
                </c:pt>
                <c:pt idx="1">
                  <c:v>260898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2F-4665-A8E3-4125F5B71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35400</c:v>
                </c:pt>
                <c:pt idx="1">
                  <c:v>7573</c:v>
                </c:pt>
                <c:pt idx="2">
                  <c:v>2224</c:v>
                </c:pt>
                <c:pt idx="3">
                  <c:v>3046</c:v>
                </c:pt>
                <c:pt idx="4">
                  <c:v>4710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58202</c:v>
                </c:pt>
                <c:pt idx="1">
                  <c:v>9166</c:v>
                </c:pt>
                <c:pt idx="2">
                  <c:v>2641</c:v>
                </c:pt>
                <c:pt idx="3">
                  <c:v>2465</c:v>
                </c:pt>
                <c:pt idx="4">
                  <c:v>4246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0595376"/>
        <c:axId val="129835264"/>
      </c:barChart>
      <c:catAx>
        <c:axId val="130595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29835264"/>
        <c:crosses val="autoZero"/>
        <c:auto val="1"/>
        <c:lblAlgn val="ctr"/>
        <c:lblOffset val="100"/>
        <c:noMultiLvlLbl val="0"/>
      </c:catAx>
      <c:valAx>
        <c:axId val="1298352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13059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BC625-730B-4E1F-AC67-E6123133F735}" type="doc">
      <dgm:prSet loTypeId="urn:microsoft.com/office/officeart/2005/8/layout/hList9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C11B4D-394F-471C-B2F7-649C23EB76D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Д/сады</a:t>
          </a:r>
          <a:endParaRPr lang="ru-RU" dirty="0">
            <a:solidFill>
              <a:schemeClr val="tx1"/>
            </a:solidFill>
          </a:endParaRPr>
        </a:p>
      </dgm:t>
    </dgm:pt>
    <dgm:pt modelId="{D9F08943-D714-44DB-80B0-3AC24DFF584A}" type="parTrans" cxnId="{18B75743-0E3F-4B9E-8CE0-4A954C0F292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EB760AF-1E4E-4B49-984E-F785B0169292}" type="sibTrans" cxnId="{18B75743-0E3F-4B9E-8CE0-4A954C0F292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EDDE6B8-0F79-4322-9F4F-9A14EC561D0E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280</a:t>
          </a:r>
          <a:r>
            <a:rPr lang="ru-RU" dirty="0" smtClean="0">
              <a:solidFill>
                <a:schemeClr val="tx1"/>
              </a:solidFill>
            </a:rPr>
            <a:t> групп</a:t>
          </a:r>
          <a:endParaRPr lang="ru-RU" dirty="0">
            <a:solidFill>
              <a:schemeClr val="tx1"/>
            </a:solidFill>
          </a:endParaRPr>
        </a:p>
      </dgm:t>
    </dgm:pt>
    <dgm:pt modelId="{FBCFEECE-2318-4F66-9DB9-9328C99C2989}" type="parTrans" cxnId="{B191FB40-BA09-4CE0-B4CF-9C5B49DC5DE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9688263-C8FF-4014-AD4A-7D73BB346308}" type="sibTrans" cxnId="{B191FB40-BA09-4CE0-B4CF-9C5B49DC5DE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784393D-19EB-4E9B-8255-FE0E219A76B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518 заболевших</a:t>
          </a:r>
          <a:endParaRPr lang="ru-RU" dirty="0">
            <a:solidFill>
              <a:schemeClr val="tx1"/>
            </a:solidFill>
          </a:endParaRPr>
        </a:p>
      </dgm:t>
    </dgm:pt>
    <dgm:pt modelId="{1FB9CE34-D5C5-4D92-A57A-50191DB4D2F9}" type="parTrans" cxnId="{00B0B8F9-B3D4-4C57-B295-2F7C2DD6EC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8177908-554B-43EB-BC07-D6E4DFA715EF}" type="sibTrans" cxnId="{00B0B8F9-B3D4-4C57-B295-2F7C2DD6EC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E737B3F-94AE-43A0-B594-EFCB1CACD83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Школы</a:t>
          </a:r>
          <a:endParaRPr lang="ru-RU" dirty="0">
            <a:solidFill>
              <a:schemeClr val="tx1"/>
            </a:solidFill>
          </a:endParaRPr>
        </a:p>
      </dgm:t>
    </dgm:pt>
    <dgm:pt modelId="{5B6D4A47-270E-461B-99BD-25EA0D821007}" type="parTrans" cxnId="{1160FDEE-EE4E-43F2-98CE-84DB1ADAFA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15865C5-3015-4B11-B50E-A123D1FC9D2F}" type="sibTrans" cxnId="{1160FDEE-EE4E-43F2-98CE-84DB1ADAFA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6C9D38C-A22E-4290-B094-7F723607EDDD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385</a:t>
          </a:r>
          <a:r>
            <a:rPr lang="ru-RU" dirty="0" smtClean="0">
              <a:solidFill>
                <a:schemeClr val="tx1"/>
              </a:solidFill>
            </a:rPr>
            <a:t> классов</a:t>
          </a:r>
          <a:endParaRPr lang="ru-RU" dirty="0">
            <a:solidFill>
              <a:schemeClr val="tx1"/>
            </a:solidFill>
          </a:endParaRPr>
        </a:p>
      </dgm:t>
    </dgm:pt>
    <dgm:pt modelId="{CBB770AF-5807-4881-B5CE-B7726C1DEF03}" type="parTrans" cxnId="{888230CA-DAD3-4D54-BE44-54E4B34399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BCEF46-9E82-4213-898B-D802D1EF16AC}" type="sibTrans" cxnId="{888230CA-DAD3-4D54-BE44-54E4B34399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7806EF-119E-4242-9117-99758904674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8749 контактных</a:t>
          </a:r>
          <a:endParaRPr lang="ru-RU" dirty="0">
            <a:solidFill>
              <a:schemeClr val="tx1"/>
            </a:solidFill>
          </a:endParaRPr>
        </a:p>
      </dgm:t>
    </dgm:pt>
    <dgm:pt modelId="{5C59DE7A-BD94-45E7-9285-4C92A66D8E82}" type="parTrans" cxnId="{6C666832-4C0C-40F6-9D41-34483A2907D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D1E719F-D27D-44DC-A976-82211221A9C0}" type="sibTrans" cxnId="{6C666832-4C0C-40F6-9D41-34483A2907D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B3CFC5-DAF2-451C-85C2-D8FBC288C085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3900 контактных</a:t>
          </a:r>
          <a:endParaRPr lang="ru-RU" dirty="0">
            <a:solidFill>
              <a:schemeClr val="tx1"/>
            </a:solidFill>
          </a:endParaRPr>
        </a:p>
      </dgm:t>
    </dgm:pt>
    <dgm:pt modelId="{EDD8ACCB-4782-4DB8-B4D6-0955C4DEFF12}" type="parTrans" cxnId="{BB2C2DA2-ADA0-4C65-9CFA-7ADF91E014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E54E9C2-FD5B-4AF2-B0DE-E821E70FB32D}" type="sibTrans" cxnId="{BB2C2DA2-ADA0-4C65-9CFA-7ADF91E014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D090D84-1270-4ADE-A4FD-9313768C7F4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1519 заболевших</a:t>
          </a:r>
          <a:endParaRPr lang="ru-RU" dirty="0">
            <a:solidFill>
              <a:schemeClr val="tx1"/>
            </a:solidFill>
          </a:endParaRPr>
        </a:p>
      </dgm:t>
    </dgm:pt>
    <dgm:pt modelId="{38E34EE9-D8DE-4E73-9CFD-CCA5BE3354C0}" type="parTrans" cxnId="{D948BC7D-3ABE-4865-A928-BAFBE7193D3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ADC9CE5-B3CF-4DDB-AD2A-7E9640F920D4}" type="sibTrans" cxnId="{D948BC7D-3ABE-4865-A928-BAFBE7193D3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6B3678-DA2D-4290-B5A5-C391011DD274}" type="pres">
      <dgm:prSet presAssocID="{6E8BC625-730B-4E1F-AC67-E6123133F73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315BC97-602A-41B7-990D-43A1D43B4989}" type="pres">
      <dgm:prSet presAssocID="{75C11B4D-394F-471C-B2F7-649C23EB76D7}" presName="posSpace" presStyleCnt="0"/>
      <dgm:spPr/>
      <dgm:t>
        <a:bodyPr/>
        <a:lstStyle/>
        <a:p>
          <a:endParaRPr lang="ru-RU"/>
        </a:p>
      </dgm:t>
    </dgm:pt>
    <dgm:pt modelId="{1D1B5793-9FDA-4F55-9729-2DE3DC4B0743}" type="pres">
      <dgm:prSet presAssocID="{75C11B4D-394F-471C-B2F7-649C23EB76D7}" presName="vertFlow" presStyleCnt="0"/>
      <dgm:spPr/>
      <dgm:t>
        <a:bodyPr/>
        <a:lstStyle/>
        <a:p>
          <a:endParaRPr lang="ru-RU"/>
        </a:p>
      </dgm:t>
    </dgm:pt>
    <dgm:pt modelId="{56D87F3E-EED1-4958-9D6A-9DF08F740DCF}" type="pres">
      <dgm:prSet presAssocID="{75C11B4D-394F-471C-B2F7-649C23EB76D7}" presName="topSpace" presStyleCnt="0"/>
      <dgm:spPr/>
      <dgm:t>
        <a:bodyPr/>
        <a:lstStyle/>
        <a:p>
          <a:endParaRPr lang="ru-RU"/>
        </a:p>
      </dgm:t>
    </dgm:pt>
    <dgm:pt modelId="{D41EAF8D-89AB-4083-AC62-ED5EB3F43F8D}" type="pres">
      <dgm:prSet presAssocID="{75C11B4D-394F-471C-B2F7-649C23EB76D7}" presName="firstComp" presStyleCnt="0"/>
      <dgm:spPr/>
      <dgm:t>
        <a:bodyPr/>
        <a:lstStyle/>
        <a:p>
          <a:endParaRPr lang="ru-RU"/>
        </a:p>
      </dgm:t>
    </dgm:pt>
    <dgm:pt modelId="{602CC267-D3BF-48EE-A6DE-2D381AAD9B19}" type="pres">
      <dgm:prSet presAssocID="{75C11B4D-394F-471C-B2F7-649C23EB76D7}" presName="firstChild" presStyleLbl="bgAccFollowNode1" presStyleIdx="0" presStyleCnt="6"/>
      <dgm:spPr/>
      <dgm:t>
        <a:bodyPr/>
        <a:lstStyle/>
        <a:p>
          <a:endParaRPr lang="ru-RU"/>
        </a:p>
      </dgm:t>
    </dgm:pt>
    <dgm:pt modelId="{913B862E-9C7F-4A1C-B876-A92AA9A2903B}" type="pres">
      <dgm:prSet presAssocID="{75C11B4D-394F-471C-B2F7-649C23EB76D7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4F098-D156-4A45-9A43-8C7751B155BB}" type="pres">
      <dgm:prSet presAssocID="{8784393D-19EB-4E9B-8255-FE0E219A76B7}" presName="comp" presStyleCnt="0"/>
      <dgm:spPr/>
      <dgm:t>
        <a:bodyPr/>
        <a:lstStyle/>
        <a:p>
          <a:endParaRPr lang="ru-RU"/>
        </a:p>
      </dgm:t>
    </dgm:pt>
    <dgm:pt modelId="{01E2269F-D404-41D6-BCDD-FD89EABC7B97}" type="pres">
      <dgm:prSet presAssocID="{8784393D-19EB-4E9B-8255-FE0E219A76B7}" presName="child" presStyleLbl="bgAccFollowNode1" presStyleIdx="1" presStyleCnt="6"/>
      <dgm:spPr/>
      <dgm:t>
        <a:bodyPr/>
        <a:lstStyle/>
        <a:p>
          <a:endParaRPr lang="ru-RU"/>
        </a:p>
      </dgm:t>
    </dgm:pt>
    <dgm:pt modelId="{82D40214-372F-457D-A831-5729605ECE7D}" type="pres">
      <dgm:prSet presAssocID="{8784393D-19EB-4E9B-8255-FE0E219A76B7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03D5E-8EA3-4CFC-8BEF-B8ED940DED30}" type="pres">
      <dgm:prSet presAssocID="{02B3CFC5-DAF2-451C-85C2-D8FBC288C085}" presName="comp" presStyleCnt="0"/>
      <dgm:spPr/>
      <dgm:t>
        <a:bodyPr/>
        <a:lstStyle/>
        <a:p>
          <a:endParaRPr lang="ru-RU"/>
        </a:p>
      </dgm:t>
    </dgm:pt>
    <dgm:pt modelId="{38DFA89E-374E-464A-9924-71AF87DC2818}" type="pres">
      <dgm:prSet presAssocID="{02B3CFC5-DAF2-451C-85C2-D8FBC288C085}" presName="child" presStyleLbl="bgAccFollowNode1" presStyleIdx="2" presStyleCnt="6"/>
      <dgm:spPr/>
      <dgm:t>
        <a:bodyPr/>
        <a:lstStyle/>
        <a:p>
          <a:endParaRPr lang="ru-RU"/>
        </a:p>
      </dgm:t>
    </dgm:pt>
    <dgm:pt modelId="{1B51634D-58E3-426D-B931-209540099063}" type="pres">
      <dgm:prSet presAssocID="{02B3CFC5-DAF2-451C-85C2-D8FBC288C085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21B83-2431-4CF6-BE6C-0B74884565CC}" type="pres">
      <dgm:prSet presAssocID="{75C11B4D-394F-471C-B2F7-649C23EB76D7}" presName="negSpace" presStyleCnt="0"/>
      <dgm:spPr/>
      <dgm:t>
        <a:bodyPr/>
        <a:lstStyle/>
        <a:p>
          <a:endParaRPr lang="ru-RU"/>
        </a:p>
      </dgm:t>
    </dgm:pt>
    <dgm:pt modelId="{3AB982D9-4F4C-481F-9941-022A4B9386F1}" type="pres">
      <dgm:prSet presAssocID="{75C11B4D-394F-471C-B2F7-649C23EB76D7}" presName="circle" presStyleLbl="node1" presStyleIdx="0" presStyleCnt="2"/>
      <dgm:spPr/>
      <dgm:t>
        <a:bodyPr/>
        <a:lstStyle/>
        <a:p>
          <a:endParaRPr lang="ru-RU"/>
        </a:p>
      </dgm:t>
    </dgm:pt>
    <dgm:pt modelId="{52A84313-A771-4A65-ABB8-A0F704FBF874}" type="pres">
      <dgm:prSet presAssocID="{DEB760AF-1E4E-4B49-984E-F785B0169292}" presName="transSpace" presStyleCnt="0"/>
      <dgm:spPr/>
      <dgm:t>
        <a:bodyPr/>
        <a:lstStyle/>
        <a:p>
          <a:endParaRPr lang="ru-RU"/>
        </a:p>
      </dgm:t>
    </dgm:pt>
    <dgm:pt modelId="{554B3D05-5E43-45F8-AF82-02B54B746841}" type="pres">
      <dgm:prSet presAssocID="{1E737B3F-94AE-43A0-B594-EFCB1CACD833}" presName="posSpace" presStyleCnt="0"/>
      <dgm:spPr/>
      <dgm:t>
        <a:bodyPr/>
        <a:lstStyle/>
        <a:p>
          <a:endParaRPr lang="ru-RU"/>
        </a:p>
      </dgm:t>
    </dgm:pt>
    <dgm:pt modelId="{71D10F40-BE8B-4D32-BCFF-7B46ACAC9A76}" type="pres">
      <dgm:prSet presAssocID="{1E737B3F-94AE-43A0-B594-EFCB1CACD833}" presName="vertFlow" presStyleCnt="0"/>
      <dgm:spPr/>
      <dgm:t>
        <a:bodyPr/>
        <a:lstStyle/>
        <a:p>
          <a:endParaRPr lang="ru-RU"/>
        </a:p>
      </dgm:t>
    </dgm:pt>
    <dgm:pt modelId="{EDAABFD6-BA85-4642-8FB9-C7B720B71856}" type="pres">
      <dgm:prSet presAssocID="{1E737B3F-94AE-43A0-B594-EFCB1CACD833}" presName="topSpace" presStyleCnt="0"/>
      <dgm:spPr/>
      <dgm:t>
        <a:bodyPr/>
        <a:lstStyle/>
        <a:p>
          <a:endParaRPr lang="ru-RU"/>
        </a:p>
      </dgm:t>
    </dgm:pt>
    <dgm:pt modelId="{53F34066-DE5E-4B63-895B-B5BFF82DE38F}" type="pres">
      <dgm:prSet presAssocID="{1E737B3F-94AE-43A0-B594-EFCB1CACD833}" presName="firstComp" presStyleCnt="0"/>
      <dgm:spPr/>
      <dgm:t>
        <a:bodyPr/>
        <a:lstStyle/>
        <a:p>
          <a:endParaRPr lang="ru-RU"/>
        </a:p>
      </dgm:t>
    </dgm:pt>
    <dgm:pt modelId="{5D5CC4D8-9AF3-4F1C-98A2-CE2C17843FA7}" type="pres">
      <dgm:prSet presAssocID="{1E737B3F-94AE-43A0-B594-EFCB1CACD833}" presName="firstChild" presStyleLbl="bgAccFollowNode1" presStyleIdx="3" presStyleCnt="6"/>
      <dgm:spPr/>
      <dgm:t>
        <a:bodyPr/>
        <a:lstStyle/>
        <a:p>
          <a:endParaRPr lang="ru-RU"/>
        </a:p>
      </dgm:t>
    </dgm:pt>
    <dgm:pt modelId="{C832FE75-5DE6-4EFB-B342-13E3E5870A95}" type="pres">
      <dgm:prSet presAssocID="{1E737B3F-94AE-43A0-B594-EFCB1CACD833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0087C-70B3-46A5-BDA5-A21B6E0D0234}" type="pres">
      <dgm:prSet presAssocID="{6D090D84-1270-4ADE-A4FD-9313768C7F42}" presName="comp" presStyleCnt="0"/>
      <dgm:spPr/>
      <dgm:t>
        <a:bodyPr/>
        <a:lstStyle/>
        <a:p>
          <a:endParaRPr lang="ru-RU"/>
        </a:p>
      </dgm:t>
    </dgm:pt>
    <dgm:pt modelId="{6BA66BDA-C920-4D38-A2B9-9700925DABCC}" type="pres">
      <dgm:prSet presAssocID="{6D090D84-1270-4ADE-A4FD-9313768C7F42}" presName="child" presStyleLbl="bgAccFollowNode1" presStyleIdx="4" presStyleCnt="6"/>
      <dgm:spPr/>
      <dgm:t>
        <a:bodyPr/>
        <a:lstStyle/>
        <a:p>
          <a:endParaRPr lang="ru-RU"/>
        </a:p>
      </dgm:t>
    </dgm:pt>
    <dgm:pt modelId="{8302C48E-5605-4CF5-91FE-A362A7476BC7}" type="pres">
      <dgm:prSet presAssocID="{6D090D84-1270-4ADE-A4FD-9313768C7F42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50B7F-D1C2-4C58-8DC9-F39996B12B10}" type="pres">
      <dgm:prSet presAssocID="{027806EF-119E-4242-9117-997589046744}" presName="comp" presStyleCnt="0"/>
      <dgm:spPr/>
      <dgm:t>
        <a:bodyPr/>
        <a:lstStyle/>
        <a:p>
          <a:endParaRPr lang="ru-RU"/>
        </a:p>
      </dgm:t>
    </dgm:pt>
    <dgm:pt modelId="{1A1EA753-4FF3-438F-9B3D-988B11B8DF46}" type="pres">
      <dgm:prSet presAssocID="{027806EF-119E-4242-9117-997589046744}" presName="child" presStyleLbl="bgAccFollowNode1" presStyleIdx="5" presStyleCnt="6"/>
      <dgm:spPr/>
      <dgm:t>
        <a:bodyPr/>
        <a:lstStyle/>
        <a:p>
          <a:endParaRPr lang="ru-RU"/>
        </a:p>
      </dgm:t>
    </dgm:pt>
    <dgm:pt modelId="{D4816C63-6201-4DDE-897A-9BEF657788CC}" type="pres">
      <dgm:prSet presAssocID="{027806EF-119E-4242-9117-997589046744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DC349-E988-45FD-B61B-1A2C22FCF5D3}" type="pres">
      <dgm:prSet presAssocID="{1E737B3F-94AE-43A0-B594-EFCB1CACD833}" presName="negSpace" presStyleCnt="0"/>
      <dgm:spPr/>
      <dgm:t>
        <a:bodyPr/>
        <a:lstStyle/>
        <a:p>
          <a:endParaRPr lang="ru-RU"/>
        </a:p>
      </dgm:t>
    </dgm:pt>
    <dgm:pt modelId="{A2D978B7-9F6A-4995-A276-CD794A32B802}" type="pres">
      <dgm:prSet presAssocID="{1E737B3F-94AE-43A0-B594-EFCB1CACD833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BB2C2DA2-ADA0-4C65-9CFA-7ADF91E0148C}" srcId="{75C11B4D-394F-471C-B2F7-649C23EB76D7}" destId="{02B3CFC5-DAF2-451C-85C2-D8FBC288C085}" srcOrd="2" destOrd="0" parTransId="{EDD8ACCB-4782-4DB8-B4D6-0955C4DEFF12}" sibTransId="{7E54E9C2-FD5B-4AF2-B0DE-E821E70FB32D}"/>
    <dgm:cxn modelId="{7BE4073D-2476-407E-9463-A2F81B07FB32}" type="presOf" srcId="{02B3CFC5-DAF2-451C-85C2-D8FBC288C085}" destId="{1B51634D-58E3-426D-B931-209540099063}" srcOrd="1" destOrd="0" presId="urn:microsoft.com/office/officeart/2005/8/layout/hList9"/>
    <dgm:cxn modelId="{6C666832-4C0C-40F6-9D41-34483A2907D6}" srcId="{1E737B3F-94AE-43A0-B594-EFCB1CACD833}" destId="{027806EF-119E-4242-9117-997589046744}" srcOrd="2" destOrd="0" parTransId="{5C59DE7A-BD94-45E7-9285-4C92A66D8E82}" sibTransId="{5D1E719F-D27D-44DC-A976-82211221A9C0}"/>
    <dgm:cxn modelId="{9A58217A-E119-4818-9DBB-3F3A39A36ADF}" type="presOf" srcId="{46C9D38C-A22E-4290-B094-7F723607EDDD}" destId="{5D5CC4D8-9AF3-4F1C-98A2-CE2C17843FA7}" srcOrd="0" destOrd="0" presId="urn:microsoft.com/office/officeart/2005/8/layout/hList9"/>
    <dgm:cxn modelId="{652733E4-A3F9-4137-8235-1DC3C78AB2FC}" type="presOf" srcId="{0EDDE6B8-0F79-4322-9F4F-9A14EC561D0E}" destId="{913B862E-9C7F-4A1C-B876-A92AA9A2903B}" srcOrd="1" destOrd="0" presId="urn:microsoft.com/office/officeart/2005/8/layout/hList9"/>
    <dgm:cxn modelId="{6CA011DB-F19F-4F3E-A31F-A66D29A525B9}" type="presOf" srcId="{6E8BC625-730B-4E1F-AC67-E6123133F735}" destId="{B46B3678-DA2D-4290-B5A5-C391011DD274}" srcOrd="0" destOrd="0" presId="urn:microsoft.com/office/officeart/2005/8/layout/hList9"/>
    <dgm:cxn modelId="{00B0B8F9-B3D4-4C57-B295-2F7C2DD6EC45}" srcId="{75C11B4D-394F-471C-B2F7-649C23EB76D7}" destId="{8784393D-19EB-4E9B-8255-FE0E219A76B7}" srcOrd="1" destOrd="0" parTransId="{1FB9CE34-D5C5-4D92-A57A-50191DB4D2F9}" sibTransId="{48177908-554B-43EB-BC07-D6E4DFA715EF}"/>
    <dgm:cxn modelId="{DBF39EFB-870C-49F2-A748-24061E8B44D7}" type="presOf" srcId="{6D090D84-1270-4ADE-A4FD-9313768C7F42}" destId="{8302C48E-5605-4CF5-91FE-A362A7476BC7}" srcOrd="1" destOrd="0" presId="urn:microsoft.com/office/officeart/2005/8/layout/hList9"/>
    <dgm:cxn modelId="{5AAFB9B0-109C-40F0-9AA5-462DE859A664}" type="presOf" srcId="{027806EF-119E-4242-9117-997589046744}" destId="{D4816C63-6201-4DDE-897A-9BEF657788CC}" srcOrd="1" destOrd="0" presId="urn:microsoft.com/office/officeart/2005/8/layout/hList9"/>
    <dgm:cxn modelId="{888230CA-DAD3-4D54-BE44-54E4B34399E8}" srcId="{1E737B3F-94AE-43A0-B594-EFCB1CACD833}" destId="{46C9D38C-A22E-4290-B094-7F723607EDDD}" srcOrd="0" destOrd="0" parTransId="{CBB770AF-5807-4881-B5CE-B7726C1DEF03}" sibTransId="{1ABCEF46-9E82-4213-898B-D802D1EF16AC}"/>
    <dgm:cxn modelId="{1160FDEE-EE4E-43F2-98CE-84DB1ADAFABF}" srcId="{6E8BC625-730B-4E1F-AC67-E6123133F735}" destId="{1E737B3F-94AE-43A0-B594-EFCB1CACD833}" srcOrd="1" destOrd="0" parTransId="{5B6D4A47-270E-461B-99BD-25EA0D821007}" sibTransId="{015865C5-3015-4B11-B50E-A123D1FC9D2F}"/>
    <dgm:cxn modelId="{B191FB40-BA09-4CE0-B4CF-9C5B49DC5DE1}" srcId="{75C11B4D-394F-471C-B2F7-649C23EB76D7}" destId="{0EDDE6B8-0F79-4322-9F4F-9A14EC561D0E}" srcOrd="0" destOrd="0" parTransId="{FBCFEECE-2318-4F66-9DB9-9328C99C2989}" sibTransId="{C9688263-C8FF-4014-AD4A-7D73BB346308}"/>
    <dgm:cxn modelId="{20199AE3-0066-4EC1-80D9-0608C1DE2E0D}" type="presOf" srcId="{8784393D-19EB-4E9B-8255-FE0E219A76B7}" destId="{82D40214-372F-457D-A831-5729605ECE7D}" srcOrd="1" destOrd="0" presId="urn:microsoft.com/office/officeart/2005/8/layout/hList9"/>
    <dgm:cxn modelId="{2D0D98EB-AD9E-4E8B-9DB9-9721701C0737}" type="presOf" srcId="{8784393D-19EB-4E9B-8255-FE0E219A76B7}" destId="{01E2269F-D404-41D6-BCDD-FD89EABC7B97}" srcOrd="0" destOrd="0" presId="urn:microsoft.com/office/officeart/2005/8/layout/hList9"/>
    <dgm:cxn modelId="{7B0D64E3-DD6E-453D-A8E1-CBA140B0C48A}" type="presOf" srcId="{46C9D38C-A22E-4290-B094-7F723607EDDD}" destId="{C832FE75-5DE6-4EFB-B342-13E3E5870A95}" srcOrd="1" destOrd="0" presId="urn:microsoft.com/office/officeart/2005/8/layout/hList9"/>
    <dgm:cxn modelId="{6B2B6875-FB32-470F-A260-0012A9CF4A9C}" type="presOf" srcId="{75C11B4D-394F-471C-B2F7-649C23EB76D7}" destId="{3AB982D9-4F4C-481F-9941-022A4B9386F1}" srcOrd="0" destOrd="0" presId="urn:microsoft.com/office/officeart/2005/8/layout/hList9"/>
    <dgm:cxn modelId="{68CEAA9F-A7DA-4580-B261-3627DEA7A806}" type="presOf" srcId="{1E737B3F-94AE-43A0-B594-EFCB1CACD833}" destId="{A2D978B7-9F6A-4995-A276-CD794A32B802}" srcOrd="0" destOrd="0" presId="urn:microsoft.com/office/officeart/2005/8/layout/hList9"/>
    <dgm:cxn modelId="{ABF92D64-D7F1-4884-9228-BBC20364EAF1}" type="presOf" srcId="{02B3CFC5-DAF2-451C-85C2-D8FBC288C085}" destId="{38DFA89E-374E-464A-9924-71AF87DC2818}" srcOrd="0" destOrd="0" presId="urn:microsoft.com/office/officeart/2005/8/layout/hList9"/>
    <dgm:cxn modelId="{D948BC7D-3ABE-4865-A928-BAFBE7193D37}" srcId="{1E737B3F-94AE-43A0-B594-EFCB1CACD833}" destId="{6D090D84-1270-4ADE-A4FD-9313768C7F42}" srcOrd="1" destOrd="0" parTransId="{38E34EE9-D8DE-4E73-9CFD-CCA5BE3354C0}" sibTransId="{FADC9CE5-B3CF-4DDB-AD2A-7E9640F920D4}"/>
    <dgm:cxn modelId="{052DF49C-7EA1-478B-A34F-29A96F1B9DA8}" type="presOf" srcId="{6D090D84-1270-4ADE-A4FD-9313768C7F42}" destId="{6BA66BDA-C920-4D38-A2B9-9700925DABCC}" srcOrd="0" destOrd="0" presId="urn:microsoft.com/office/officeart/2005/8/layout/hList9"/>
    <dgm:cxn modelId="{C32C038D-4020-43AF-8CFB-3642C56CD8AA}" type="presOf" srcId="{0EDDE6B8-0F79-4322-9F4F-9A14EC561D0E}" destId="{602CC267-D3BF-48EE-A6DE-2D381AAD9B19}" srcOrd="0" destOrd="0" presId="urn:microsoft.com/office/officeart/2005/8/layout/hList9"/>
    <dgm:cxn modelId="{18B75743-0E3F-4B9E-8CE0-4A954C0F2925}" srcId="{6E8BC625-730B-4E1F-AC67-E6123133F735}" destId="{75C11B4D-394F-471C-B2F7-649C23EB76D7}" srcOrd="0" destOrd="0" parTransId="{D9F08943-D714-44DB-80B0-3AC24DFF584A}" sibTransId="{DEB760AF-1E4E-4B49-984E-F785B0169292}"/>
    <dgm:cxn modelId="{CC03BD7B-F336-4FB1-BA41-B9D8DE066629}" type="presOf" srcId="{027806EF-119E-4242-9117-997589046744}" destId="{1A1EA753-4FF3-438F-9B3D-988B11B8DF46}" srcOrd="0" destOrd="0" presId="urn:microsoft.com/office/officeart/2005/8/layout/hList9"/>
    <dgm:cxn modelId="{3EC3D5C4-CDBB-4D61-86CA-CAA9F1758084}" type="presParOf" srcId="{B46B3678-DA2D-4290-B5A5-C391011DD274}" destId="{6315BC97-602A-41B7-990D-43A1D43B4989}" srcOrd="0" destOrd="0" presId="urn:microsoft.com/office/officeart/2005/8/layout/hList9"/>
    <dgm:cxn modelId="{A16FE614-ECD6-4C52-B487-472B3E1F2335}" type="presParOf" srcId="{B46B3678-DA2D-4290-B5A5-C391011DD274}" destId="{1D1B5793-9FDA-4F55-9729-2DE3DC4B0743}" srcOrd="1" destOrd="0" presId="urn:microsoft.com/office/officeart/2005/8/layout/hList9"/>
    <dgm:cxn modelId="{26654C3E-E96D-4C67-A2EF-B7F8FE7160B7}" type="presParOf" srcId="{1D1B5793-9FDA-4F55-9729-2DE3DC4B0743}" destId="{56D87F3E-EED1-4958-9D6A-9DF08F740DCF}" srcOrd="0" destOrd="0" presId="urn:microsoft.com/office/officeart/2005/8/layout/hList9"/>
    <dgm:cxn modelId="{FE565BAC-2FA5-482B-9C1C-BAF628962BD3}" type="presParOf" srcId="{1D1B5793-9FDA-4F55-9729-2DE3DC4B0743}" destId="{D41EAF8D-89AB-4083-AC62-ED5EB3F43F8D}" srcOrd="1" destOrd="0" presId="urn:microsoft.com/office/officeart/2005/8/layout/hList9"/>
    <dgm:cxn modelId="{9DF97235-C69A-4072-A2CB-BE8512FD75A3}" type="presParOf" srcId="{D41EAF8D-89AB-4083-AC62-ED5EB3F43F8D}" destId="{602CC267-D3BF-48EE-A6DE-2D381AAD9B19}" srcOrd="0" destOrd="0" presId="urn:microsoft.com/office/officeart/2005/8/layout/hList9"/>
    <dgm:cxn modelId="{46F7F9F7-D139-429A-B972-8CB7B2438325}" type="presParOf" srcId="{D41EAF8D-89AB-4083-AC62-ED5EB3F43F8D}" destId="{913B862E-9C7F-4A1C-B876-A92AA9A2903B}" srcOrd="1" destOrd="0" presId="urn:microsoft.com/office/officeart/2005/8/layout/hList9"/>
    <dgm:cxn modelId="{AEA2DD02-E970-4991-B417-5BB25CAF8916}" type="presParOf" srcId="{1D1B5793-9FDA-4F55-9729-2DE3DC4B0743}" destId="{01E4F098-D156-4A45-9A43-8C7751B155BB}" srcOrd="2" destOrd="0" presId="urn:microsoft.com/office/officeart/2005/8/layout/hList9"/>
    <dgm:cxn modelId="{E279E194-D1C4-4504-A653-70EAF6BD4F99}" type="presParOf" srcId="{01E4F098-D156-4A45-9A43-8C7751B155BB}" destId="{01E2269F-D404-41D6-BCDD-FD89EABC7B97}" srcOrd="0" destOrd="0" presId="urn:microsoft.com/office/officeart/2005/8/layout/hList9"/>
    <dgm:cxn modelId="{E1C304B3-6C70-4F61-AE1A-1A5709B9329C}" type="presParOf" srcId="{01E4F098-D156-4A45-9A43-8C7751B155BB}" destId="{82D40214-372F-457D-A831-5729605ECE7D}" srcOrd="1" destOrd="0" presId="urn:microsoft.com/office/officeart/2005/8/layout/hList9"/>
    <dgm:cxn modelId="{D16D1E02-8074-4CB7-AD8F-E8632DDB91C2}" type="presParOf" srcId="{1D1B5793-9FDA-4F55-9729-2DE3DC4B0743}" destId="{0CE03D5E-8EA3-4CFC-8BEF-B8ED940DED30}" srcOrd="3" destOrd="0" presId="urn:microsoft.com/office/officeart/2005/8/layout/hList9"/>
    <dgm:cxn modelId="{2D28F772-28E7-434D-88BE-470401F7BDF1}" type="presParOf" srcId="{0CE03D5E-8EA3-4CFC-8BEF-B8ED940DED30}" destId="{38DFA89E-374E-464A-9924-71AF87DC2818}" srcOrd="0" destOrd="0" presId="urn:microsoft.com/office/officeart/2005/8/layout/hList9"/>
    <dgm:cxn modelId="{7D2DCC45-4933-4B43-8C6F-86DF16F09DA7}" type="presParOf" srcId="{0CE03D5E-8EA3-4CFC-8BEF-B8ED940DED30}" destId="{1B51634D-58E3-426D-B931-209540099063}" srcOrd="1" destOrd="0" presId="urn:microsoft.com/office/officeart/2005/8/layout/hList9"/>
    <dgm:cxn modelId="{B1FE1BAD-07D8-4493-8A2E-1390EBF40E43}" type="presParOf" srcId="{B46B3678-DA2D-4290-B5A5-C391011DD274}" destId="{C4F21B83-2431-4CF6-BE6C-0B74884565CC}" srcOrd="2" destOrd="0" presId="urn:microsoft.com/office/officeart/2005/8/layout/hList9"/>
    <dgm:cxn modelId="{A208C0EB-9CF2-4806-AC9D-C6D821B140BF}" type="presParOf" srcId="{B46B3678-DA2D-4290-B5A5-C391011DD274}" destId="{3AB982D9-4F4C-481F-9941-022A4B9386F1}" srcOrd="3" destOrd="0" presId="urn:microsoft.com/office/officeart/2005/8/layout/hList9"/>
    <dgm:cxn modelId="{7B5B6C3D-4541-406D-BAB2-AF77BB5BEAE9}" type="presParOf" srcId="{B46B3678-DA2D-4290-B5A5-C391011DD274}" destId="{52A84313-A771-4A65-ABB8-A0F704FBF874}" srcOrd="4" destOrd="0" presId="urn:microsoft.com/office/officeart/2005/8/layout/hList9"/>
    <dgm:cxn modelId="{C7BA6D4E-7103-432B-BC84-2E7BEF4C267A}" type="presParOf" srcId="{B46B3678-DA2D-4290-B5A5-C391011DD274}" destId="{554B3D05-5E43-45F8-AF82-02B54B746841}" srcOrd="5" destOrd="0" presId="urn:microsoft.com/office/officeart/2005/8/layout/hList9"/>
    <dgm:cxn modelId="{6FE61349-35EE-4539-A41F-288B75B1AF22}" type="presParOf" srcId="{B46B3678-DA2D-4290-B5A5-C391011DD274}" destId="{71D10F40-BE8B-4D32-BCFF-7B46ACAC9A76}" srcOrd="6" destOrd="0" presId="urn:microsoft.com/office/officeart/2005/8/layout/hList9"/>
    <dgm:cxn modelId="{04F332F3-5809-4749-99CA-EC10DAB7B9B0}" type="presParOf" srcId="{71D10F40-BE8B-4D32-BCFF-7B46ACAC9A76}" destId="{EDAABFD6-BA85-4642-8FB9-C7B720B71856}" srcOrd="0" destOrd="0" presId="urn:microsoft.com/office/officeart/2005/8/layout/hList9"/>
    <dgm:cxn modelId="{94E443E7-EE55-4A59-89F4-5378464C36BA}" type="presParOf" srcId="{71D10F40-BE8B-4D32-BCFF-7B46ACAC9A76}" destId="{53F34066-DE5E-4B63-895B-B5BFF82DE38F}" srcOrd="1" destOrd="0" presId="urn:microsoft.com/office/officeart/2005/8/layout/hList9"/>
    <dgm:cxn modelId="{A18915F4-DB30-4069-A143-5A5D8257E3F3}" type="presParOf" srcId="{53F34066-DE5E-4B63-895B-B5BFF82DE38F}" destId="{5D5CC4D8-9AF3-4F1C-98A2-CE2C17843FA7}" srcOrd="0" destOrd="0" presId="urn:microsoft.com/office/officeart/2005/8/layout/hList9"/>
    <dgm:cxn modelId="{8A27801A-7902-4F1B-8680-F168C59E733A}" type="presParOf" srcId="{53F34066-DE5E-4B63-895B-B5BFF82DE38F}" destId="{C832FE75-5DE6-4EFB-B342-13E3E5870A95}" srcOrd="1" destOrd="0" presId="urn:microsoft.com/office/officeart/2005/8/layout/hList9"/>
    <dgm:cxn modelId="{643ED4C4-52D3-40F7-B992-53C790D51AAE}" type="presParOf" srcId="{71D10F40-BE8B-4D32-BCFF-7B46ACAC9A76}" destId="{CDB0087C-70B3-46A5-BDA5-A21B6E0D0234}" srcOrd="2" destOrd="0" presId="urn:microsoft.com/office/officeart/2005/8/layout/hList9"/>
    <dgm:cxn modelId="{BEB58B30-C59D-4C79-B300-C088AA061634}" type="presParOf" srcId="{CDB0087C-70B3-46A5-BDA5-A21B6E0D0234}" destId="{6BA66BDA-C920-4D38-A2B9-9700925DABCC}" srcOrd="0" destOrd="0" presId="urn:microsoft.com/office/officeart/2005/8/layout/hList9"/>
    <dgm:cxn modelId="{9FBD2D34-CBC2-47ED-A5CC-E605ED0B176F}" type="presParOf" srcId="{CDB0087C-70B3-46A5-BDA5-A21B6E0D0234}" destId="{8302C48E-5605-4CF5-91FE-A362A7476BC7}" srcOrd="1" destOrd="0" presId="urn:microsoft.com/office/officeart/2005/8/layout/hList9"/>
    <dgm:cxn modelId="{6C74DC5B-822A-4C46-9155-356FB434F212}" type="presParOf" srcId="{71D10F40-BE8B-4D32-BCFF-7B46ACAC9A76}" destId="{B7A50B7F-D1C2-4C58-8DC9-F39996B12B10}" srcOrd="3" destOrd="0" presId="urn:microsoft.com/office/officeart/2005/8/layout/hList9"/>
    <dgm:cxn modelId="{649400A8-E7C4-4938-ADDE-256B2447C641}" type="presParOf" srcId="{B7A50B7F-D1C2-4C58-8DC9-F39996B12B10}" destId="{1A1EA753-4FF3-438F-9B3D-988B11B8DF46}" srcOrd="0" destOrd="0" presId="urn:microsoft.com/office/officeart/2005/8/layout/hList9"/>
    <dgm:cxn modelId="{98251453-018E-413F-81DC-5EBEF801D371}" type="presParOf" srcId="{B7A50B7F-D1C2-4C58-8DC9-F39996B12B10}" destId="{D4816C63-6201-4DDE-897A-9BEF657788CC}" srcOrd="1" destOrd="0" presId="urn:microsoft.com/office/officeart/2005/8/layout/hList9"/>
    <dgm:cxn modelId="{465C4E5D-174F-4B01-A497-6D798851F83C}" type="presParOf" srcId="{B46B3678-DA2D-4290-B5A5-C391011DD274}" destId="{23BDC349-E988-45FD-B61B-1A2C22FCF5D3}" srcOrd="7" destOrd="0" presId="urn:microsoft.com/office/officeart/2005/8/layout/hList9"/>
    <dgm:cxn modelId="{C312176A-0954-4DC1-A0D3-9FDF6E075C25}" type="presParOf" srcId="{B46B3678-DA2D-4290-B5A5-C391011DD274}" destId="{A2D978B7-9F6A-4995-A276-CD794A32B80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4F843-867C-4583-8753-914FC8F853BB}" type="doc">
      <dgm:prSet loTypeId="urn:microsoft.com/office/officeart/2005/8/layout/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EED9B3-CD1C-42D0-AB44-0BFD1F048A9A}">
      <dgm:prSet phldrT="[Текст]"/>
      <dgm:spPr/>
      <dgm:t>
        <a:bodyPr/>
        <a:lstStyle/>
        <a:p>
          <a:r>
            <a:rPr lang="ru-RU" dirty="0" smtClean="0"/>
            <a:t>Забор мазков</a:t>
          </a:r>
          <a:endParaRPr lang="ru-RU" dirty="0"/>
        </a:p>
      </dgm:t>
    </dgm:pt>
    <dgm:pt modelId="{70487576-3848-427B-AF73-6223AFBB12CC}" type="parTrans" cxnId="{BFE8ABE5-644E-4585-BE9F-777FA39834E0}">
      <dgm:prSet/>
      <dgm:spPr/>
      <dgm:t>
        <a:bodyPr/>
        <a:lstStyle/>
        <a:p>
          <a:endParaRPr lang="ru-RU"/>
        </a:p>
      </dgm:t>
    </dgm:pt>
    <dgm:pt modelId="{EAE9A20A-A175-4474-8A5A-2923D2B8E892}" type="sibTrans" cxnId="{BFE8ABE5-644E-4585-BE9F-777FA39834E0}">
      <dgm:prSet/>
      <dgm:spPr/>
      <dgm:t>
        <a:bodyPr/>
        <a:lstStyle/>
        <a:p>
          <a:endParaRPr lang="ru-RU"/>
        </a:p>
      </dgm:t>
    </dgm:pt>
    <dgm:pt modelId="{EE31488F-1607-4514-9144-78F2ECAEF681}">
      <dgm:prSet phldrT="[Текст]"/>
      <dgm:spPr/>
      <dgm:t>
        <a:bodyPr/>
        <a:lstStyle/>
        <a:p>
          <a:r>
            <a:rPr lang="ru-RU" dirty="0" smtClean="0"/>
            <a:t>на дому</a:t>
          </a:r>
          <a:endParaRPr lang="ru-RU" dirty="0"/>
        </a:p>
      </dgm:t>
    </dgm:pt>
    <dgm:pt modelId="{6E3B16FF-39D4-4EFE-83C1-8F2FF7C0CBD5}" type="parTrans" cxnId="{9AFDB632-7A6F-4084-BFD4-520B35FA6368}">
      <dgm:prSet/>
      <dgm:spPr/>
      <dgm:t>
        <a:bodyPr/>
        <a:lstStyle/>
        <a:p>
          <a:endParaRPr lang="ru-RU"/>
        </a:p>
      </dgm:t>
    </dgm:pt>
    <dgm:pt modelId="{F49D7258-19C2-491B-9748-83BE0EBD53ED}" type="sibTrans" cxnId="{9AFDB632-7A6F-4084-BFD4-520B35FA6368}">
      <dgm:prSet/>
      <dgm:spPr/>
      <dgm:t>
        <a:bodyPr/>
        <a:lstStyle/>
        <a:p>
          <a:endParaRPr lang="ru-RU"/>
        </a:p>
      </dgm:t>
    </dgm:pt>
    <dgm:pt modelId="{E63B2554-6D7B-4E1F-82CD-2AF45B97EC18}">
      <dgm:prSet phldrT="[Текст]"/>
      <dgm:spPr/>
      <dgm:t>
        <a:bodyPr/>
        <a:lstStyle/>
        <a:p>
          <a:r>
            <a:rPr lang="ru-RU" dirty="0" smtClean="0"/>
            <a:t>Результаты  в ЭМК</a:t>
          </a:r>
          <a:endParaRPr lang="ru-RU" dirty="0"/>
        </a:p>
      </dgm:t>
    </dgm:pt>
    <dgm:pt modelId="{02D79BE4-444C-4F46-A1EC-D084D91B9B3A}" type="parTrans" cxnId="{0499FA80-2703-4043-B50F-EE7B6F4C9C35}">
      <dgm:prSet/>
      <dgm:spPr/>
      <dgm:t>
        <a:bodyPr/>
        <a:lstStyle/>
        <a:p>
          <a:endParaRPr lang="ru-RU"/>
        </a:p>
      </dgm:t>
    </dgm:pt>
    <dgm:pt modelId="{7DF6044D-60F4-44C9-975C-C7A5F442A3B2}" type="sibTrans" cxnId="{0499FA80-2703-4043-B50F-EE7B6F4C9C35}">
      <dgm:prSet/>
      <dgm:spPr/>
      <dgm:t>
        <a:bodyPr/>
        <a:lstStyle/>
        <a:p>
          <a:endParaRPr lang="ru-RU"/>
        </a:p>
      </dgm:t>
    </dgm:pt>
    <dgm:pt modelId="{6F767809-332A-43B4-8554-08F5443859E3}">
      <dgm:prSet phldrT="[Текст]"/>
      <dgm:spPr/>
      <dgm:t>
        <a:bodyPr/>
        <a:lstStyle/>
        <a:p>
          <a:r>
            <a:rPr lang="ru-RU" dirty="0" smtClean="0"/>
            <a:t>Через 3 дня</a:t>
          </a:r>
          <a:endParaRPr lang="ru-RU" dirty="0"/>
        </a:p>
      </dgm:t>
    </dgm:pt>
    <dgm:pt modelId="{19AB871D-0C01-41D5-B9E2-13748F43BE77}" type="parTrans" cxnId="{B53C6EDC-158F-4D51-B1D0-223BBC27415A}">
      <dgm:prSet/>
      <dgm:spPr/>
      <dgm:t>
        <a:bodyPr/>
        <a:lstStyle/>
        <a:p>
          <a:endParaRPr lang="ru-RU"/>
        </a:p>
      </dgm:t>
    </dgm:pt>
    <dgm:pt modelId="{12A39FBA-4DFB-44C1-9803-CE1339A7B1A7}" type="sibTrans" cxnId="{B53C6EDC-158F-4D51-B1D0-223BBC27415A}">
      <dgm:prSet/>
      <dgm:spPr/>
      <dgm:t>
        <a:bodyPr/>
        <a:lstStyle/>
        <a:p>
          <a:endParaRPr lang="ru-RU"/>
        </a:p>
      </dgm:t>
    </dgm:pt>
    <dgm:pt modelId="{8D836520-C154-4AC5-8723-9A041FF08EC2}">
      <dgm:prSet phldrT="[Текст]"/>
      <dgm:spPr/>
      <dgm:t>
        <a:bodyPr/>
        <a:lstStyle/>
        <a:p>
          <a:r>
            <a:rPr lang="ru-RU" dirty="0" smtClean="0"/>
            <a:t>по предварительной записи</a:t>
          </a:r>
          <a:endParaRPr lang="ru-RU" dirty="0"/>
        </a:p>
      </dgm:t>
    </dgm:pt>
    <dgm:pt modelId="{142F8866-DB70-4CCF-B0FE-34FCC6CD7128}" type="parTrans" cxnId="{00337D21-EC18-4FD9-90F1-298D2B8BA70B}">
      <dgm:prSet/>
      <dgm:spPr/>
      <dgm:t>
        <a:bodyPr/>
        <a:lstStyle/>
        <a:p>
          <a:endParaRPr lang="ru-RU"/>
        </a:p>
      </dgm:t>
    </dgm:pt>
    <dgm:pt modelId="{A69E7F7D-2C81-443C-9B61-7E10BAB7DF8A}" type="sibTrans" cxnId="{00337D21-EC18-4FD9-90F1-298D2B8BA70B}">
      <dgm:prSet/>
      <dgm:spPr/>
      <dgm:t>
        <a:bodyPr/>
        <a:lstStyle/>
        <a:p>
          <a:endParaRPr lang="ru-RU"/>
        </a:p>
      </dgm:t>
    </dgm:pt>
    <dgm:pt modelId="{78973340-6A7E-416E-ADE1-47BB04A7F07E}">
      <dgm:prSet phldrT="[Текст]"/>
      <dgm:spPr/>
      <dgm:t>
        <a:bodyPr/>
        <a:lstStyle/>
        <a:p>
          <a:r>
            <a:rPr lang="ru-RU" dirty="0" smtClean="0"/>
            <a:t>СМС оповещение после готовности анализа</a:t>
          </a:r>
          <a:endParaRPr lang="ru-RU" dirty="0"/>
        </a:p>
      </dgm:t>
    </dgm:pt>
    <dgm:pt modelId="{B30F5BD0-C8E7-4F92-9BE3-533B7CDB2997}" type="parTrans" cxnId="{4D82A744-D151-4659-A76B-39EE84EA3886}">
      <dgm:prSet/>
      <dgm:spPr/>
      <dgm:t>
        <a:bodyPr/>
        <a:lstStyle/>
        <a:p>
          <a:endParaRPr lang="ru-RU"/>
        </a:p>
      </dgm:t>
    </dgm:pt>
    <dgm:pt modelId="{2C41A745-E955-473F-B26C-BEE63B4113FF}" type="sibTrans" cxnId="{4D82A744-D151-4659-A76B-39EE84EA3886}">
      <dgm:prSet/>
      <dgm:spPr/>
      <dgm:t>
        <a:bodyPr/>
        <a:lstStyle/>
        <a:p>
          <a:endParaRPr lang="ru-RU"/>
        </a:p>
      </dgm:t>
    </dgm:pt>
    <dgm:pt modelId="{D6153803-5542-461D-A1D3-CCDB05535220}" type="pres">
      <dgm:prSet presAssocID="{BF94F843-867C-4583-8753-914FC8F853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17ED49-B29B-464B-B53B-F95103071ECA}" type="pres">
      <dgm:prSet presAssocID="{A0EED9B3-CD1C-42D0-AB44-0BFD1F048A9A}" presName="composite" presStyleCnt="0"/>
      <dgm:spPr/>
    </dgm:pt>
    <dgm:pt modelId="{4205811A-30CD-447F-B600-2D67D368B1DB}" type="pres">
      <dgm:prSet presAssocID="{A0EED9B3-CD1C-42D0-AB44-0BFD1F048A9A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746E0-AB65-4002-B5A2-1E2B8F7D3675}" type="pres">
      <dgm:prSet presAssocID="{A0EED9B3-CD1C-42D0-AB44-0BFD1F048A9A}" presName="parSh" presStyleLbl="node1" presStyleIdx="0" presStyleCnt="2"/>
      <dgm:spPr/>
      <dgm:t>
        <a:bodyPr/>
        <a:lstStyle/>
        <a:p>
          <a:endParaRPr lang="ru-RU"/>
        </a:p>
      </dgm:t>
    </dgm:pt>
    <dgm:pt modelId="{F17F5CFE-39D9-4007-B9CD-179D24DAAB16}" type="pres">
      <dgm:prSet presAssocID="{A0EED9B3-CD1C-42D0-AB44-0BFD1F048A9A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66496-D348-44C6-BB78-6F02DBC1F7BA}" type="pres">
      <dgm:prSet presAssocID="{EAE9A20A-A175-4474-8A5A-2923D2B8E89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49A53BBD-B0A1-4D4B-9BAC-7C27848A7D7F}" type="pres">
      <dgm:prSet presAssocID="{EAE9A20A-A175-4474-8A5A-2923D2B8E892}" presName="connTx" presStyleLbl="sibTrans2D1" presStyleIdx="0" presStyleCnt="1"/>
      <dgm:spPr/>
      <dgm:t>
        <a:bodyPr/>
        <a:lstStyle/>
        <a:p>
          <a:endParaRPr lang="ru-RU"/>
        </a:p>
      </dgm:t>
    </dgm:pt>
    <dgm:pt modelId="{15724B78-E7B5-4BF0-9D49-A4793FD47538}" type="pres">
      <dgm:prSet presAssocID="{E63B2554-6D7B-4E1F-82CD-2AF45B97EC18}" presName="composite" presStyleCnt="0"/>
      <dgm:spPr/>
    </dgm:pt>
    <dgm:pt modelId="{AB671451-40C4-483C-A12E-C7561DD0E46F}" type="pres">
      <dgm:prSet presAssocID="{E63B2554-6D7B-4E1F-82CD-2AF45B97EC18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8238D-3546-472B-ABC4-9381D9DAA203}" type="pres">
      <dgm:prSet presAssocID="{E63B2554-6D7B-4E1F-82CD-2AF45B97EC18}" presName="parSh" presStyleLbl="node1" presStyleIdx="1" presStyleCnt="2"/>
      <dgm:spPr/>
      <dgm:t>
        <a:bodyPr/>
        <a:lstStyle/>
        <a:p>
          <a:endParaRPr lang="ru-RU"/>
        </a:p>
      </dgm:t>
    </dgm:pt>
    <dgm:pt modelId="{467F7E15-7F0D-4AC1-85BF-41CEFB079503}" type="pres">
      <dgm:prSet presAssocID="{E63B2554-6D7B-4E1F-82CD-2AF45B97EC18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B4EE29-095B-420D-9FAD-B1A6D5CF7A43}" type="presOf" srcId="{BF94F843-867C-4583-8753-914FC8F853BB}" destId="{D6153803-5542-461D-A1D3-CCDB05535220}" srcOrd="0" destOrd="0" presId="urn:microsoft.com/office/officeart/2005/8/layout/process3"/>
    <dgm:cxn modelId="{B37FAAC7-418C-47CF-837B-AD140D559471}" type="presOf" srcId="{E63B2554-6D7B-4E1F-82CD-2AF45B97EC18}" destId="{AB671451-40C4-483C-A12E-C7561DD0E46F}" srcOrd="0" destOrd="0" presId="urn:microsoft.com/office/officeart/2005/8/layout/process3"/>
    <dgm:cxn modelId="{7EDDFCA5-8CB8-4CBE-8156-A49E7CD2985F}" type="presOf" srcId="{78973340-6A7E-416E-ADE1-47BB04A7F07E}" destId="{467F7E15-7F0D-4AC1-85BF-41CEFB079503}" srcOrd="0" destOrd="1" presId="urn:microsoft.com/office/officeart/2005/8/layout/process3"/>
    <dgm:cxn modelId="{616199BD-4A78-46DC-802D-3AA7E8804447}" type="presOf" srcId="{EE31488F-1607-4514-9144-78F2ECAEF681}" destId="{F17F5CFE-39D9-4007-B9CD-179D24DAAB16}" srcOrd="0" destOrd="0" presId="urn:microsoft.com/office/officeart/2005/8/layout/process3"/>
    <dgm:cxn modelId="{3ED75C5C-CFFD-4979-AE50-5785523DE332}" type="presOf" srcId="{8D836520-C154-4AC5-8723-9A041FF08EC2}" destId="{F17F5CFE-39D9-4007-B9CD-179D24DAAB16}" srcOrd="0" destOrd="1" presId="urn:microsoft.com/office/officeart/2005/8/layout/process3"/>
    <dgm:cxn modelId="{BFE8ABE5-644E-4585-BE9F-777FA39834E0}" srcId="{BF94F843-867C-4583-8753-914FC8F853BB}" destId="{A0EED9B3-CD1C-42D0-AB44-0BFD1F048A9A}" srcOrd="0" destOrd="0" parTransId="{70487576-3848-427B-AF73-6223AFBB12CC}" sibTransId="{EAE9A20A-A175-4474-8A5A-2923D2B8E892}"/>
    <dgm:cxn modelId="{0822FFA1-C492-4EAA-8313-C8F819291BF4}" type="presOf" srcId="{E63B2554-6D7B-4E1F-82CD-2AF45B97EC18}" destId="{4088238D-3546-472B-ABC4-9381D9DAA203}" srcOrd="1" destOrd="0" presId="urn:microsoft.com/office/officeart/2005/8/layout/process3"/>
    <dgm:cxn modelId="{F7E06A1B-45E0-4829-9235-9FA86430B190}" type="presOf" srcId="{EAE9A20A-A175-4474-8A5A-2923D2B8E892}" destId="{E1E66496-D348-44C6-BB78-6F02DBC1F7BA}" srcOrd="0" destOrd="0" presId="urn:microsoft.com/office/officeart/2005/8/layout/process3"/>
    <dgm:cxn modelId="{4D82A744-D151-4659-A76B-39EE84EA3886}" srcId="{E63B2554-6D7B-4E1F-82CD-2AF45B97EC18}" destId="{78973340-6A7E-416E-ADE1-47BB04A7F07E}" srcOrd="1" destOrd="0" parTransId="{B30F5BD0-C8E7-4F92-9BE3-533B7CDB2997}" sibTransId="{2C41A745-E955-473F-B26C-BEE63B4113FF}"/>
    <dgm:cxn modelId="{9AFDB632-7A6F-4084-BFD4-520B35FA6368}" srcId="{A0EED9B3-CD1C-42D0-AB44-0BFD1F048A9A}" destId="{EE31488F-1607-4514-9144-78F2ECAEF681}" srcOrd="0" destOrd="0" parTransId="{6E3B16FF-39D4-4EFE-83C1-8F2FF7C0CBD5}" sibTransId="{F49D7258-19C2-491B-9748-83BE0EBD53ED}"/>
    <dgm:cxn modelId="{2362F20D-F916-41B7-BA88-C0BD3C2270FD}" type="presOf" srcId="{A0EED9B3-CD1C-42D0-AB44-0BFD1F048A9A}" destId="{4205811A-30CD-447F-B600-2D67D368B1DB}" srcOrd="0" destOrd="0" presId="urn:microsoft.com/office/officeart/2005/8/layout/process3"/>
    <dgm:cxn modelId="{00337D21-EC18-4FD9-90F1-298D2B8BA70B}" srcId="{A0EED9B3-CD1C-42D0-AB44-0BFD1F048A9A}" destId="{8D836520-C154-4AC5-8723-9A041FF08EC2}" srcOrd="1" destOrd="0" parTransId="{142F8866-DB70-4CCF-B0FE-34FCC6CD7128}" sibTransId="{A69E7F7D-2C81-443C-9B61-7E10BAB7DF8A}"/>
    <dgm:cxn modelId="{473800CB-9734-407C-98B9-7584699F0ABA}" type="presOf" srcId="{6F767809-332A-43B4-8554-08F5443859E3}" destId="{467F7E15-7F0D-4AC1-85BF-41CEFB079503}" srcOrd="0" destOrd="0" presId="urn:microsoft.com/office/officeart/2005/8/layout/process3"/>
    <dgm:cxn modelId="{0499FA80-2703-4043-B50F-EE7B6F4C9C35}" srcId="{BF94F843-867C-4583-8753-914FC8F853BB}" destId="{E63B2554-6D7B-4E1F-82CD-2AF45B97EC18}" srcOrd="1" destOrd="0" parTransId="{02D79BE4-444C-4F46-A1EC-D084D91B9B3A}" sibTransId="{7DF6044D-60F4-44C9-975C-C7A5F442A3B2}"/>
    <dgm:cxn modelId="{B9DAB467-BB6A-4112-88F0-2F9F6E86B94A}" type="presOf" srcId="{A0EED9B3-CD1C-42D0-AB44-0BFD1F048A9A}" destId="{6C8746E0-AB65-4002-B5A2-1E2B8F7D3675}" srcOrd="1" destOrd="0" presId="urn:microsoft.com/office/officeart/2005/8/layout/process3"/>
    <dgm:cxn modelId="{B53C6EDC-158F-4D51-B1D0-223BBC27415A}" srcId="{E63B2554-6D7B-4E1F-82CD-2AF45B97EC18}" destId="{6F767809-332A-43B4-8554-08F5443859E3}" srcOrd="0" destOrd="0" parTransId="{19AB871D-0C01-41D5-B9E2-13748F43BE77}" sibTransId="{12A39FBA-4DFB-44C1-9803-CE1339A7B1A7}"/>
    <dgm:cxn modelId="{F2B8D4F5-084A-4CFD-87A4-05D08937739B}" type="presOf" srcId="{EAE9A20A-A175-4474-8A5A-2923D2B8E892}" destId="{49A53BBD-B0A1-4D4B-9BAC-7C27848A7D7F}" srcOrd="1" destOrd="0" presId="urn:microsoft.com/office/officeart/2005/8/layout/process3"/>
    <dgm:cxn modelId="{923EC849-3F84-4FC9-92F0-F13B4498D7BD}" type="presParOf" srcId="{D6153803-5542-461D-A1D3-CCDB05535220}" destId="{1517ED49-B29B-464B-B53B-F95103071ECA}" srcOrd="0" destOrd="0" presId="urn:microsoft.com/office/officeart/2005/8/layout/process3"/>
    <dgm:cxn modelId="{8C2EF79B-4876-4505-82FE-9A4444C72321}" type="presParOf" srcId="{1517ED49-B29B-464B-B53B-F95103071ECA}" destId="{4205811A-30CD-447F-B600-2D67D368B1DB}" srcOrd="0" destOrd="0" presId="urn:microsoft.com/office/officeart/2005/8/layout/process3"/>
    <dgm:cxn modelId="{1A31D751-9EFE-409D-9058-EDBC43606009}" type="presParOf" srcId="{1517ED49-B29B-464B-B53B-F95103071ECA}" destId="{6C8746E0-AB65-4002-B5A2-1E2B8F7D3675}" srcOrd="1" destOrd="0" presId="urn:microsoft.com/office/officeart/2005/8/layout/process3"/>
    <dgm:cxn modelId="{BA5543EA-1081-4A9C-8746-E27F7651C298}" type="presParOf" srcId="{1517ED49-B29B-464B-B53B-F95103071ECA}" destId="{F17F5CFE-39D9-4007-B9CD-179D24DAAB16}" srcOrd="2" destOrd="0" presId="urn:microsoft.com/office/officeart/2005/8/layout/process3"/>
    <dgm:cxn modelId="{85A6294C-F515-4B33-9623-344688724A2D}" type="presParOf" srcId="{D6153803-5542-461D-A1D3-CCDB05535220}" destId="{E1E66496-D348-44C6-BB78-6F02DBC1F7BA}" srcOrd="1" destOrd="0" presId="urn:microsoft.com/office/officeart/2005/8/layout/process3"/>
    <dgm:cxn modelId="{7A3E7458-8D80-46AA-A53C-D608875E26D8}" type="presParOf" srcId="{E1E66496-D348-44C6-BB78-6F02DBC1F7BA}" destId="{49A53BBD-B0A1-4D4B-9BAC-7C27848A7D7F}" srcOrd="0" destOrd="0" presId="urn:microsoft.com/office/officeart/2005/8/layout/process3"/>
    <dgm:cxn modelId="{F614B83B-9832-4AA4-9985-362EB2744788}" type="presParOf" srcId="{D6153803-5542-461D-A1D3-CCDB05535220}" destId="{15724B78-E7B5-4BF0-9D49-A4793FD47538}" srcOrd="2" destOrd="0" presId="urn:microsoft.com/office/officeart/2005/8/layout/process3"/>
    <dgm:cxn modelId="{83CD1FBC-4282-4C07-9572-2ABD08BA46F8}" type="presParOf" srcId="{15724B78-E7B5-4BF0-9D49-A4793FD47538}" destId="{AB671451-40C4-483C-A12E-C7561DD0E46F}" srcOrd="0" destOrd="0" presId="urn:microsoft.com/office/officeart/2005/8/layout/process3"/>
    <dgm:cxn modelId="{583DF0CF-DFA6-4499-AB90-3A8F70C9C583}" type="presParOf" srcId="{15724B78-E7B5-4BF0-9D49-A4793FD47538}" destId="{4088238D-3546-472B-ABC4-9381D9DAA203}" srcOrd="1" destOrd="0" presId="urn:microsoft.com/office/officeart/2005/8/layout/process3"/>
    <dgm:cxn modelId="{657BD239-1EB9-4E45-94F2-C32DDE57C486}" type="presParOf" srcId="{15724B78-E7B5-4BF0-9D49-A4793FD47538}" destId="{467F7E15-7F0D-4AC1-85BF-41CEFB07950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CC267-D3BF-48EE-A6DE-2D381AAD9B19}">
      <dsp:nvSpPr>
        <dsp:cNvPr id="0" name=""/>
        <dsp:cNvSpPr/>
      </dsp:nvSpPr>
      <dsp:spPr>
        <a:xfrm>
          <a:off x="1121817" y="760471"/>
          <a:ext cx="2100945" cy="14013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280</a:t>
          </a:r>
          <a:r>
            <a:rPr lang="ru-RU" sz="2400" kern="1200" dirty="0" smtClean="0">
              <a:solidFill>
                <a:schemeClr val="tx1"/>
              </a:solidFill>
            </a:rPr>
            <a:t> групп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457969" y="760471"/>
        <a:ext cx="1764794" cy="1401330"/>
      </dsp:txXfrm>
    </dsp:sp>
    <dsp:sp modelId="{01E2269F-D404-41D6-BCDD-FD89EABC7B97}">
      <dsp:nvSpPr>
        <dsp:cNvPr id="0" name=""/>
        <dsp:cNvSpPr/>
      </dsp:nvSpPr>
      <dsp:spPr>
        <a:xfrm>
          <a:off x="1121817" y="2161802"/>
          <a:ext cx="2100945" cy="14013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518 заболевших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457969" y="2161802"/>
        <a:ext cx="1764794" cy="1401330"/>
      </dsp:txXfrm>
    </dsp:sp>
    <dsp:sp modelId="{38DFA89E-374E-464A-9924-71AF87DC2818}">
      <dsp:nvSpPr>
        <dsp:cNvPr id="0" name=""/>
        <dsp:cNvSpPr/>
      </dsp:nvSpPr>
      <dsp:spPr>
        <a:xfrm>
          <a:off x="1121817" y="3563132"/>
          <a:ext cx="2100945" cy="14013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3900 контактных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457969" y="3563132"/>
        <a:ext cx="1764794" cy="1401330"/>
      </dsp:txXfrm>
    </dsp:sp>
    <dsp:sp modelId="{3AB982D9-4F4C-481F-9941-022A4B9386F1}">
      <dsp:nvSpPr>
        <dsp:cNvPr id="0" name=""/>
        <dsp:cNvSpPr/>
      </dsp:nvSpPr>
      <dsp:spPr>
        <a:xfrm>
          <a:off x="1313" y="200219"/>
          <a:ext cx="1400630" cy="14006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Д/сады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06431" y="405337"/>
        <a:ext cx="990394" cy="990394"/>
      </dsp:txXfrm>
    </dsp:sp>
    <dsp:sp modelId="{5D5CC4D8-9AF3-4F1C-98A2-CE2C17843FA7}">
      <dsp:nvSpPr>
        <dsp:cNvPr id="0" name=""/>
        <dsp:cNvSpPr/>
      </dsp:nvSpPr>
      <dsp:spPr>
        <a:xfrm>
          <a:off x="4623393" y="760471"/>
          <a:ext cx="2100945" cy="14013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385</a:t>
          </a:r>
          <a:r>
            <a:rPr lang="ru-RU" sz="2400" kern="1200" dirty="0" smtClean="0">
              <a:solidFill>
                <a:schemeClr val="tx1"/>
              </a:solidFill>
            </a:rPr>
            <a:t> классов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959545" y="760471"/>
        <a:ext cx="1764794" cy="1401330"/>
      </dsp:txXfrm>
    </dsp:sp>
    <dsp:sp modelId="{6BA66BDA-C920-4D38-A2B9-9700925DABCC}">
      <dsp:nvSpPr>
        <dsp:cNvPr id="0" name=""/>
        <dsp:cNvSpPr/>
      </dsp:nvSpPr>
      <dsp:spPr>
        <a:xfrm>
          <a:off x="4623393" y="2161802"/>
          <a:ext cx="2100945" cy="14013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1519 заболевших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959545" y="2161802"/>
        <a:ext cx="1764794" cy="1401330"/>
      </dsp:txXfrm>
    </dsp:sp>
    <dsp:sp modelId="{1A1EA753-4FF3-438F-9B3D-988B11B8DF46}">
      <dsp:nvSpPr>
        <dsp:cNvPr id="0" name=""/>
        <dsp:cNvSpPr/>
      </dsp:nvSpPr>
      <dsp:spPr>
        <a:xfrm>
          <a:off x="4623393" y="3563132"/>
          <a:ext cx="2100945" cy="14013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8749 контактных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959545" y="3563132"/>
        <a:ext cx="1764794" cy="1401330"/>
      </dsp:txXfrm>
    </dsp:sp>
    <dsp:sp modelId="{A2D978B7-9F6A-4995-A276-CD794A32B802}">
      <dsp:nvSpPr>
        <dsp:cNvPr id="0" name=""/>
        <dsp:cNvSpPr/>
      </dsp:nvSpPr>
      <dsp:spPr>
        <a:xfrm>
          <a:off x="3502889" y="200219"/>
          <a:ext cx="1400630" cy="14006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Школы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708007" y="405337"/>
        <a:ext cx="990394" cy="990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746E0-AB65-4002-B5A2-1E2B8F7D3675}">
      <dsp:nvSpPr>
        <dsp:cNvPr id="0" name=""/>
        <dsp:cNvSpPr/>
      </dsp:nvSpPr>
      <dsp:spPr>
        <a:xfrm>
          <a:off x="2666" y="179020"/>
          <a:ext cx="2289029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Забор мазков</a:t>
          </a:r>
          <a:endParaRPr lang="ru-RU" sz="1800" kern="1200" dirty="0"/>
        </a:p>
      </dsp:txBody>
      <dsp:txXfrm>
        <a:off x="2666" y="179020"/>
        <a:ext cx="2289029" cy="518400"/>
      </dsp:txXfrm>
    </dsp:sp>
    <dsp:sp modelId="{F17F5CFE-39D9-4007-B9CD-179D24DAAB16}">
      <dsp:nvSpPr>
        <dsp:cNvPr id="0" name=""/>
        <dsp:cNvSpPr/>
      </dsp:nvSpPr>
      <dsp:spPr>
        <a:xfrm>
          <a:off x="471503" y="697420"/>
          <a:ext cx="2289029" cy="139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 дому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 предварительной записи</a:t>
          </a:r>
          <a:endParaRPr lang="ru-RU" sz="1800" kern="1200" dirty="0"/>
        </a:p>
      </dsp:txBody>
      <dsp:txXfrm>
        <a:off x="512308" y="738225"/>
        <a:ext cx="2207419" cy="1311590"/>
      </dsp:txXfrm>
    </dsp:sp>
    <dsp:sp modelId="{E1E66496-D348-44C6-BB78-6F02DBC1F7BA}">
      <dsp:nvSpPr>
        <dsp:cNvPr id="0" name=""/>
        <dsp:cNvSpPr/>
      </dsp:nvSpPr>
      <dsp:spPr>
        <a:xfrm>
          <a:off x="2638704" y="153269"/>
          <a:ext cx="735658" cy="5699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638704" y="267249"/>
        <a:ext cx="564687" cy="341942"/>
      </dsp:txXfrm>
    </dsp:sp>
    <dsp:sp modelId="{4088238D-3546-472B-ABC4-9381D9DAA203}">
      <dsp:nvSpPr>
        <dsp:cNvPr id="0" name=""/>
        <dsp:cNvSpPr/>
      </dsp:nvSpPr>
      <dsp:spPr>
        <a:xfrm>
          <a:off x="3679730" y="179020"/>
          <a:ext cx="2289029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Результаты  в ЭМК</a:t>
          </a:r>
          <a:endParaRPr lang="ru-RU" sz="1800" kern="1200" dirty="0"/>
        </a:p>
      </dsp:txBody>
      <dsp:txXfrm>
        <a:off x="3679730" y="179020"/>
        <a:ext cx="2289029" cy="518400"/>
      </dsp:txXfrm>
    </dsp:sp>
    <dsp:sp modelId="{467F7E15-7F0D-4AC1-85BF-41CEFB079503}">
      <dsp:nvSpPr>
        <dsp:cNvPr id="0" name=""/>
        <dsp:cNvSpPr/>
      </dsp:nvSpPr>
      <dsp:spPr>
        <a:xfrm>
          <a:off x="4148567" y="697420"/>
          <a:ext cx="2289029" cy="139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Через 3 дня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СМС оповещение после готовности анализа</a:t>
          </a:r>
          <a:endParaRPr lang="ru-RU" sz="1800" kern="1200" dirty="0"/>
        </a:p>
      </dsp:txBody>
      <dsp:txXfrm>
        <a:off x="4189372" y="738225"/>
        <a:ext cx="2207419" cy="1311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0.54743</cdr:x>
      <cdr:y>0.66455</cdr:y>
    </cdr:from>
    <cdr:to>
      <cdr:x>0.73239</cdr:x>
      <cdr:y>0.80088</cdr:y>
    </cdr:to>
    <cdr:sp macro="" textlink="">
      <cdr:nvSpPr>
        <cdr:cNvPr id="2" name="TextBox 44"/>
        <cdr:cNvSpPr txBox="1"/>
      </cdr:nvSpPr>
      <cdr:spPr>
        <a:xfrm xmlns:a="http://schemas.openxmlformats.org/drawingml/2006/main">
          <a:off x="2278334" y="1800200"/>
          <a:ext cx="76976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b="1" dirty="0" smtClean="0"/>
            <a:t>22493</a:t>
          </a:r>
          <a:endParaRPr lang="ru-RU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0.22857</cdr:x>
      <cdr:y>0.3</cdr:y>
    </cdr:from>
    <cdr:to>
      <cdr:x>0.38571</cdr:x>
      <cdr:y>0.58493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432048"/>
          <a:ext cx="792088" cy="41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2020</a:t>
          </a:r>
          <a:endParaRPr lang="ru-RU" sz="2000" b="1" dirty="0">
            <a:solidFill>
              <a:schemeClr val="accent6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0.22857</cdr:x>
      <cdr:y>0.3</cdr:y>
    </cdr:from>
    <cdr:to>
      <cdr:x>0.38571</cdr:x>
      <cdr:y>0.58493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432048"/>
          <a:ext cx="792088" cy="41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/>
            <a:t>2019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21939-DDDB-4A61-AB14-F4B8210B7CCC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21939-DDDB-4A61-AB14-F4B8210B7CC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1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0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b="15442"/>
          <a:stretch>
            <a:fillRect/>
          </a:stretch>
        </p:blipFill>
        <p:spPr>
          <a:xfrm>
            <a:off x="0" y="-24385"/>
            <a:ext cx="12192000" cy="688238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263352" y="4581128"/>
            <a:ext cx="3888432" cy="20882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cap="all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отчет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 </a:t>
            </a:r>
            <a:b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«ДГП № 150 ДЗМ»</a:t>
            </a:r>
            <a:b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Ключниковой И.В.</a:t>
            </a:r>
            <a:b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2020 год</a:t>
            </a: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793771" y="543509"/>
            <a:ext cx="9262669" cy="17555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93771" y="620688"/>
            <a:ext cx="9408444" cy="863501"/>
          </a:xfrm>
        </p:spPr>
        <p:txBody>
          <a:bodyPr anchor="t">
            <a:normAutofit fontScale="90000"/>
          </a:bodyPr>
          <a:lstStyle/>
          <a:p>
            <a:r>
              <a:rPr lang="ru-RU" sz="3200" b="1" dirty="0" smtClean="0"/>
              <a:t>Количество детей, заболевших новой </a:t>
            </a:r>
            <a:r>
              <a:rPr lang="ru-RU" sz="3200" b="1" dirty="0" err="1" smtClean="0"/>
              <a:t>коронавирусной</a:t>
            </a:r>
            <a:r>
              <a:rPr lang="ru-RU" sz="3200" b="1" dirty="0" smtClean="0"/>
              <a:t> инфекцией </a:t>
            </a:r>
            <a:r>
              <a:rPr lang="en-US" sz="3200" b="1" dirty="0" smtClean="0"/>
              <a:t>COVID 19</a:t>
            </a:r>
            <a:r>
              <a:rPr lang="ru-RU" sz="3200" b="1" dirty="0" smtClean="0"/>
              <a:t> в 2020 году</a:t>
            </a:r>
            <a:endParaRPr lang="ru-RU" sz="3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6" r="18400"/>
          <a:stretch/>
        </p:blipFill>
        <p:spPr>
          <a:xfrm>
            <a:off x="10200456" y="116632"/>
            <a:ext cx="1872208" cy="1842787"/>
          </a:xfrm>
          <a:prstGeom prst="rect">
            <a:avLst/>
          </a:prstGeom>
        </p:spPr>
      </p:pic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403760"/>
              </p:ext>
            </p:extLst>
          </p:nvPr>
        </p:nvGraphicFramePr>
        <p:xfrm>
          <a:off x="335360" y="2187574"/>
          <a:ext cx="1152817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32-конечная звезда 2"/>
          <p:cNvSpPr/>
          <p:nvPr/>
        </p:nvSpPr>
        <p:spPr>
          <a:xfrm>
            <a:off x="4439816" y="1484189"/>
            <a:ext cx="2736304" cy="2220712"/>
          </a:xfrm>
          <a:prstGeom prst="star32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2319</a:t>
            </a:r>
            <a:endParaRPr lang="ru-RU" sz="4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20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1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1" t="19464" r="12046" b="24163"/>
          <a:stretch/>
        </p:blipFill>
        <p:spPr>
          <a:xfrm>
            <a:off x="5231904" y="1484784"/>
            <a:ext cx="2088232" cy="985016"/>
          </a:xfr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61261490"/>
              </p:ext>
            </p:extLst>
          </p:nvPr>
        </p:nvGraphicFramePr>
        <p:xfrm>
          <a:off x="263352" y="2060848"/>
          <a:ext cx="518457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1415480" y="1772816"/>
            <a:ext cx="4049717" cy="370662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/>
              <a:t>Клинические формы</a:t>
            </a:r>
            <a:endParaRPr lang="ru-RU" u="sng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3647728" y="4005064"/>
            <a:ext cx="4580290" cy="38522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u="sng" dirty="0" smtClean="0"/>
              <a:t>Возрастные особенности</a:t>
            </a:r>
            <a:endParaRPr lang="ru-RU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06161" y="564414"/>
            <a:ext cx="10906463" cy="56274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79376" y="548680"/>
            <a:ext cx="10774837" cy="8635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prstClr val="black"/>
                </a:solidFill>
              </a:rPr>
              <a:t>Структура клинических проявлений новой </a:t>
            </a:r>
            <a:r>
              <a:rPr lang="ru-RU" sz="3200" b="1" dirty="0" err="1" smtClean="0">
                <a:solidFill>
                  <a:prstClr val="black"/>
                </a:solidFill>
              </a:rPr>
              <a:t>коронавирусной</a:t>
            </a:r>
            <a:r>
              <a:rPr lang="ru-RU" sz="3200" b="1" dirty="0" smtClean="0">
                <a:solidFill>
                  <a:prstClr val="black"/>
                </a:solidFill>
              </a:rPr>
              <a:t> инфекции </a:t>
            </a:r>
            <a:r>
              <a:rPr lang="en-US" sz="3200" b="1" dirty="0" smtClean="0">
                <a:solidFill>
                  <a:prstClr val="black"/>
                </a:solidFill>
              </a:rPr>
              <a:t>COVID 19</a:t>
            </a:r>
            <a:r>
              <a:rPr lang="ru-RU" sz="3200" b="1" dirty="0" smtClean="0">
                <a:solidFill>
                  <a:prstClr val="black"/>
                </a:solidFill>
              </a:rPr>
              <a:t> у детей в 2020 году</a:t>
            </a:r>
            <a:endParaRPr lang="ru-RU" sz="3000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344" y="2636912"/>
            <a:ext cx="1008112" cy="40011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n=2291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7808" y="2564904"/>
            <a:ext cx="720080" cy="40011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n=28</a:t>
            </a:r>
            <a:endParaRPr lang="ru-RU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1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37585"/>
              </p:ext>
            </p:extLst>
          </p:nvPr>
        </p:nvGraphicFramePr>
        <p:xfrm>
          <a:off x="6503368" y="1844824"/>
          <a:ext cx="5688632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261490"/>
              </p:ext>
            </p:extLst>
          </p:nvPr>
        </p:nvGraphicFramePr>
        <p:xfrm>
          <a:off x="3143672" y="4293096"/>
          <a:ext cx="518457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Текст 11"/>
          <p:cNvSpPr txBox="1">
            <a:spLocks/>
          </p:cNvSpPr>
          <p:nvPr/>
        </p:nvSpPr>
        <p:spPr>
          <a:xfrm>
            <a:off x="8472264" y="1700808"/>
            <a:ext cx="2376264" cy="3706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Госпитализации</a:t>
            </a: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0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91344" y="1858309"/>
            <a:ext cx="6725653" cy="449804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7464152" y="1988840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7056665" y="3944553"/>
            <a:ext cx="426132" cy="6269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7032104" y="2132856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26382" y="485669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в образовательных организациях в условиях новой </a:t>
            </a:r>
            <a:r>
              <a:rPr lang="ru-RU" sz="30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коронавирусной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инфекции 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96200" y="4149080"/>
            <a:ext cx="367240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</a:t>
            </a:r>
            <a:r>
              <a:rPr lang="ru-RU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заболевших в образовательных организациях-</a:t>
            </a:r>
          </a:p>
          <a:p>
            <a:pPr algn="ctr">
              <a:defRPr/>
            </a:pP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2037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карантине </a:t>
            </a:r>
          </a:p>
          <a:p>
            <a:pPr algn="ctr">
              <a:defRPr/>
            </a:pP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12649</a:t>
            </a:r>
            <a:endParaRPr lang="ru-RU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2276872"/>
            <a:ext cx="1899321" cy="1794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29053667"/>
              </p:ext>
            </p:extLst>
          </p:nvPr>
        </p:nvGraphicFramePr>
        <p:xfrm>
          <a:off x="191344" y="1556791"/>
          <a:ext cx="6725653" cy="516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42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На изображении может находиться: один или несколько человек и в помещении">
            <a:extLst>
              <a:ext uri="{FF2B5EF4-FFF2-40B4-BE49-F238E27FC236}">
                <a16:creationId xmlns="" xmlns:a16="http://schemas.microsoft.com/office/drawing/2014/main" id="{0A18EC6C-9AE4-4152-8644-4432AF9AF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28" y="3456384"/>
            <a:ext cx="39566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 r="20434"/>
          <a:stretch/>
        </p:blipFill>
        <p:spPr>
          <a:xfrm>
            <a:off x="-22696" y="0"/>
            <a:ext cx="3950017" cy="34717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A4443B-436B-4D01-887E-DD354563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093" y="583658"/>
            <a:ext cx="6844145" cy="43204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Тестирование на </a:t>
            </a:r>
            <a:r>
              <a:rPr lang="ru-RU" sz="2800" b="1" dirty="0" err="1" smtClean="0"/>
              <a:t>коронавирус</a:t>
            </a:r>
            <a:endParaRPr lang="ru-RU" sz="2800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CD37829-DCDF-451D-866C-292586DC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8909614-90FA-45D9-ACD0-C422FD6A5DDD}"/>
              </a:ext>
            </a:extLst>
          </p:cNvPr>
          <p:cNvSpPr/>
          <p:nvPr/>
        </p:nvSpPr>
        <p:spPr>
          <a:xfrm>
            <a:off x="4499055" y="2803137"/>
            <a:ext cx="7464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Забор мазка на </a:t>
            </a:r>
            <a:r>
              <a:rPr lang="ru-RU" sz="1600" dirty="0">
                <a:solidFill>
                  <a:prstClr val="black"/>
                </a:solidFill>
              </a:rPr>
              <a:t>новую коронавирусную инфекцию методом полимеразной цепной реакции (далее – ПЦР) </a:t>
            </a:r>
            <a:r>
              <a:rPr lang="ru-RU" sz="1600" dirty="0" smtClean="0">
                <a:solidFill>
                  <a:prstClr val="black"/>
                </a:solidFill>
              </a:rPr>
              <a:t>проводился: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больным </a:t>
            </a:r>
            <a:r>
              <a:rPr lang="ru-RU" sz="1600" dirty="0">
                <a:solidFill>
                  <a:prstClr val="black"/>
                </a:solidFill>
              </a:rPr>
              <a:t>коронавирусной инфекцией, 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детям, находящимся </a:t>
            </a:r>
            <a:r>
              <a:rPr lang="ru-RU" sz="1600" dirty="0">
                <a:solidFill>
                  <a:prstClr val="black"/>
                </a:solidFill>
              </a:rPr>
              <a:t>в контакте </a:t>
            </a:r>
            <a:r>
              <a:rPr lang="ru-RU" sz="1600" dirty="0" smtClean="0">
                <a:solidFill>
                  <a:prstClr val="black"/>
                </a:solidFill>
              </a:rPr>
              <a:t>с </a:t>
            </a:r>
            <a:r>
              <a:rPr lang="ru-RU" sz="1600" dirty="0">
                <a:solidFill>
                  <a:prstClr val="black"/>
                </a:solidFill>
              </a:rPr>
              <a:t>больными новой коронавирусной инфекцией, 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детям с симптомами ОРВИ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442404"/>
              </p:ext>
            </p:extLst>
          </p:nvPr>
        </p:nvGraphicFramePr>
        <p:xfrm>
          <a:off x="4831773" y="1212505"/>
          <a:ext cx="7131094" cy="144892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771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90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03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92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/>
                        <a:t>Исследование</a:t>
                      </a:r>
                      <a:endParaRPr lang="ru-RU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/>
                        <a:t>ПЦР (мазок из рото/носоглотки)</a:t>
                      </a:r>
                      <a:endParaRPr lang="ru-RU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/>
                        <a:t>ИФА </a:t>
                      </a:r>
                      <a:r>
                        <a:rPr lang="ru-RU" altLang="ru-RU" sz="2000" b="0" i="1" dirty="0" smtClean="0"/>
                        <a:t>(количественное определение антител в венозной крови) </a:t>
                      </a:r>
                      <a:endParaRPr lang="ru-RU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2020 </a:t>
                      </a:r>
                      <a:r>
                        <a:rPr lang="ru-RU" sz="2800" dirty="0" smtClean="0"/>
                        <a:t>г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34353 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4597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5501997" y="404664"/>
            <a:ext cx="6361539" cy="34722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4"/>
          <p:cNvSpPr/>
          <p:nvPr/>
        </p:nvSpPr>
        <p:spPr>
          <a:xfrm>
            <a:off x="2783632" y="11486"/>
            <a:ext cx="2305602" cy="6858000"/>
          </a:xfrm>
          <a:custGeom>
            <a:avLst/>
            <a:gdLst/>
            <a:ahLst/>
            <a:cxnLst/>
            <a:rect l="l" t="t" r="r" b="b"/>
            <a:pathLst>
              <a:path w="2360929" h="6858000">
                <a:moveTo>
                  <a:pt x="2360676" y="0"/>
                </a:moveTo>
                <a:lnTo>
                  <a:pt x="0" y="0"/>
                </a:lnTo>
                <a:lnTo>
                  <a:pt x="0" y="6857999"/>
                </a:lnTo>
                <a:lnTo>
                  <a:pt x="236067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29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6"/>
          <p:cNvSpPr/>
          <p:nvPr/>
        </p:nvSpPr>
        <p:spPr>
          <a:xfrm rot="10800000">
            <a:off x="3935761" y="0"/>
            <a:ext cx="1125229" cy="6858000"/>
          </a:xfrm>
          <a:custGeom>
            <a:avLst/>
            <a:gdLst/>
            <a:ahLst/>
            <a:cxnLst/>
            <a:rect l="l" t="t" r="r" b="b"/>
            <a:pathLst>
              <a:path w="1187450" h="6858000">
                <a:moveTo>
                  <a:pt x="0" y="0"/>
                </a:moveTo>
                <a:lnTo>
                  <a:pt x="1186956" y="3456432"/>
                </a:lnTo>
                <a:lnTo>
                  <a:pt x="18841" y="6857996"/>
                </a:lnTo>
              </a:path>
            </a:pathLst>
          </a:custGeom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3"/>
          <p:cNvSpPr/>
          <p:nvPr/>
        </p:nvSpPr>
        <p:spPr>
          <a:xfrm>
            <a:off x="2783632" y="20176"/>
            <a:ext cx="2305602" cy="6865208"/>
          </a:xfrm>
          <a:custGeom>
            <a:avLst/>
            <a:gdLst/>
            <a:ahLst/>
            <a:cxnLst/>
            <a:rect l="l" t="t" r="r" b="b"/>
            <a:pathLst>
              <a:path w="2360929" h="6858000">
                <a:moveTo>
                  <a:pt x="0" y="0"/>
                </a:moveTo>
                <a:lnTo>
                  <a:pt x="0" y="6857999"/>
                </a:lnTo>
                <a:lnTo>
                  <a:pt x="2360676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29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581937927"/>
              </p:ext>
            </p:extLst>
          </p:nvPr>
        </p:nvGraphicFramePr>
        <p:xfrm>
          <a:off x="5097673" y="4330587"/>
          <a:ext cx="6440264" cy="2269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94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0" t="2648" r="30397" b="4674"/>
          <a:stretch/>
        </p:blipFill>
        <p:spPr>
          <a:xfrm>
            <a:off x="19284" y="4325481"/>
            <a:ext cx="1296144" cy="2520280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="" xmlns:a16="http://schemas.microsoft.com/office/drawing/2014/main" id="{2C83B8AC-FE23-40D9-9270-1CCB75A084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83432" y="4005064"/>
            <a:ext cx="7810200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solidFill>
                  <a:srgbClr val="050505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Все </a:t>
            </a:r>
            <a:r>
              <a:rPr lang="ru-RU" altLang="ru-RU" sz="1600" dirty="0">
                <a:solidFill>
                  <a:srgbClr val="050505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помещения поликлиники обеспечены передвижными или стационарными установками для обеззараживания воздуха. </a:t>
            </a:r>
            <a:endParaRPr lang="ru-RU" altLang="ru-RU" sz="1600" dirty="0" smtClean="0">
              <a:solidFill>
                <a:srgbClr val="050505"/>
              </a:solidFill>
              <a:latin typeface="Segoe UI Historic" panose="020B0502040204020203" pitchFamily="34" charset="0"/>
              <a:cs typeface="Segoe UI Historic" panose="020B0502040204020203" pitchFamily="34" charset="0"/>
            </a:endParaRPr>
          </a:p>
          <a:p>
            <a:r>
              <a:rPr lang="ru-RU" altLang="ru-RU" sz="1600" dirty="0" smtClean="0">
                <a:solidFill>
                  <a:srgbClr val="050505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Запас </a:t>
            </a:r>
            <a:r>
              <a:rPr lang="ru-RU" altLang="ru-RU" sz="1600" dirty="0">
                <a:solidFill>
                  <a:srgbClr val="050505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кожных антисептиков для персонала и посетителей, перчаток и масок для персонала создан на 3 месяца</a:t>
            </a:r>
            <a:r>
              <a:rPr lang="ru-RU" altLang="ru-RU" sz="1600" dirty="0" smtClean="0">
                <a:solidFill>
                  <a:srgbClr val="050505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  <a:endParaRPr lang="ru-RU" altLang="ru-RU" sz="1600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2" r="44226"/>
          <a:stretch/>
        </p:blipFill>
        <p:spPr>
          <a:xfrm>
            <a:off x="8666467" y="-79322"/>
            <a:ext cx="3525533" cy="692508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2161F1-22D4-4444-9100-5481C810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30" y="484456"/>
            <a:ext cx="7912612" cy="54359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Тестирование сотрудников поликлиники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7DF0B7-15DE-408F-8B24-8F5C3F0E64F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282319" y="1825624"/>
            <a:ext cx="8345667" cy="220886885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B662345-5EC9-4C29-B02B-530BF922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2C83B8AC-FE23-40D9-9270-1CCB75A084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1831" y="2615525"/>
            <a:ext cx="7810200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dirty="0">
                <a:solidFill>
                  <a:srgbClr val="050505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Медицинские сотрудники поликлиники, </a:t>
            </a:r>
            <a:r>
              <a:rPr lang="ru-RU" altLang="ru-RU" sz="1600" dirty="0" smtClean="0">
                <a:solidFill>
                  <a:srgbClr val="050505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регулярно </a:t>
            </a:r>
            <a:r>
              <a:rPr lang="ru-RU" altLang="ru-RU" sz="1600" dirty="0">
                <a:solidFill>
                  <a:srgbClr val="050505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проходят </a:t>
            </a:r>
            <a:r>
              <a:rPr lang="ru-RU" altLang="ru-RU" sz="1600" dirty="0" smtClean="0">
                <a:solidFill>
                  <a:srgbClr val="050505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обследование.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rgbClr val="050505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При </a:t>
            </a:r>
            <a:r>
              <a:rPr lang="ru-RU" altLang="ru-RU" sz="1600" dirty="0">
                <a:solidFill>
                  <a:srgbClr val="050505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получении положительного результата на Covid-19 сотрудники отстраняются от работы и переходят под медицинское наблюдение до выздоровления. </a:t>
            </a:r>
            <a:endParaRPr lang="ru-RU" altLang="ru-RU" sz="1600" dirty="0" smtClean="0">
              <a:solidFill>
                <a:srgbClr val="050505"/>
              </a:solidFill>
              <a:latin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rgbClr val="050505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У </a:t>
            </a:r>
            <a:r>
              <a:rPr lang="ru-RU" altLang="ru-RU" sz="1600" dirty="0">
                <a:solidFill>
                  <a:srgbClr val="050505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многих сотрудников обнаружены антитела к вирусу, что свидетельствует о приобретенном иммунитете</a:t>
            </a:r>
            <a:r>
              <a:rPr lang="ru-RU" altLang="ru-RU" sz="1600" dirty="0" smtClean="0">
                <a:solidFill>
                  <a:srgbClr val="050505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0935" y="404664"/>
            <a:ext cx="7047193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92623"/>
              </p:ext>
            </p:extLst>
          </p:nvPr>
        </p:nvGraphicFramePr>
        <p:xfrm>
          <a:off x="551384" y="1107843"/>
          <a:ext cx="7131094" cy="144892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771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90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03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92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/>
                        <a:t>Исследование</a:t>
                      </a:r>
                      <a:endParaRPr lang="ru-RU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/>
                        <a:t>ПЦР (мазок из рото/носоглотки)</a:t>
                      </a:r>
                      <a:endParaRPr lang="ru-RU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/>
                        <a:t>ИФА </a:t>
                      </a:r>
                      <a:r>
                        <a:rPr lang="ru-RU" altLang="ru-RU" sz="2000" b="0" i="1" dirty="0" smtClean="0"/>
                        <a:t>(еженедельно) </a:t>
                      </a:r>
                      <a:endParaRPr lang="ru-RU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2020 </a:t>
                      </a:r>
                      <a:r>
                        <a:rPr lang="ru-RU" sz="2800" dirty="0" smtClean="0"/>
                        <a:t>г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1863 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2715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4"/>
          <p:cNvSpPr/>
          <p:nvPr/>
        </p:nvSpPr>
        <p:spPr>
          <a:xfrm rot="10800000">
            <a:off x="7466598" y="0"/>
            <a:ext cx="2305602" cy="6858000"/>
          </a:xfrm>
          <a:custGeom>
            <a:avLst/>
            <a:gdLst/>
            <a:ahLst/>
            <a:cxnLst/>
            <a:rect l="l" t="t" r="r" b="b"/>
            <a:pathLst>
              <a:path w="2360929" h="6858000">
                <a:moveTo>
                  <a:pt x="2360676" y="0"/>
                </a:moveTo>
                <a:lnTo>
                  <a:pt x="0" y="0"/>
                </a:lnTo>
                <a:lnTo>
                  <a:pt x="0" y="6857999"/>
                </a:lnTo>
                <a:lnTo>
                  <a:pt x="236067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29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3"/>
          <p:cNvSpPr/>
          <p:nvPr/>
        </p:nvSpPr>
        <p:spPr>
          <a:xfrm rot="10800000">
            <a:off x="7466598" y="-15220"/>
            <a:ext cx="2305602" cy="6865208"/>
          </a:xfrm>
          <a:custGeom>
            <a:avLst/>
            <a:gdLst/>
            <a:ahLst/>
            <a:cxnLst/>
            <a:rect l="l" t="t" r="r" b="b"/>
            <a:pathLst>
              <a:path w="2360929" h="6858000">
                <a:moveTo>
                  <a:pt x="0" y="0"/>
                </a:moveTo>
                <a:lnTo>
                  <a:pt x="0" y="6857999"/>
                </a:lnTo>
                <a:lnTo>
                  <a:pt x="2360676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29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6"/>
          <p:cNvSpPr/>
          <p:nvPr/>
        </p:nvSpPr>
        <p:spPr>
          <a:xfrm>
            <a:off x="7475482" y="0"/>
            <a:ext cx="1125229" cy="6858000"/>
          </a:xfrm>
          <a:custGeom>
            <a:avLst/>
            <a:gdLst/>
            <a:ahLst/>
            <a:cxnLst/>
            <a:rect l="l" t="t" r="r" b="b"/>
            <a:pathLst>
              <a:path w="1187450" h="6858000">
                <a:moveTo>
                  <a:pt x="0" y="0"/>
                </a:moveTo>
                <a:lnTo>
                  <a:pt x="1186956" y="3456432"/>
                </a:lnTo>
                <a:lnTo>
                  <a:pt x="18841" y="6857996"/>
                </a:lnTo>
              </a:path>
            </a:pathLst>
          </a:custGeom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="" xmlns:a16="http://schemas.microsoft.com/office/drawing/2014/main" id="{2C83B8AC-FE23-40D9-9270-1CCB75A084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93787" y="5138183"/>
            <a:ext cx="9577064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dirty="0" smtClean="0">
                <a:solidFill>
                  <a:srgbClr val="050505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Мы </a:t>
            </a:r>
            <a:r>
              <a:rPr lang="ru-RU" altLang="ru-RU" sz="2400" dirty="0">
                <a:solidFill>
                  <a:srgbClr val="050505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заботимся о каждом нашем сотруднике в этот трудный период, и верим, что вместе мы все преодолеем, и вновь профилактические и плановые осмотры будут преобладать над медицинским обслуживанием заболевших детей.</a:t>
            </a:r>
            <a:endParaRPr lang="ru-RU" alt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0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23242" y="1290285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7518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Количество обращений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увеличилось на 30% за счет справочных вопросов по организации наблюдения и мониторинга в пери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 заболеваемости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 рассматриваются 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b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диалог с официальным представителем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для 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7138511" y="1866328"/>
            <a:ext cx="1634068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237044" y="1856668"/>
            <a:ext cx="1687375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983638" y="1875866"/>
            <a:ext cx="1676896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951388" y="1844409"/>
            <a:ext cx="1575528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5133205" y="2360135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150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3054465" y="2360846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150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7278167" y="2348478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150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9349005" y="2369275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150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3083897" y="1528499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89" y="1640158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5126885" y="1477994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7273768" y="1413042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9372301" y="1475269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2" y="162947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81" y="1602108"/>
            <a:ext cx="482150" cy="48215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35" y="1649643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07806" y="2999657"/>
            <a:ext cx="11809312" cy="165746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0992544" y="311135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2020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992544" y="397544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2019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400" y="2132856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3152932" y="3002962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  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5233886" y="295364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52 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14%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7316014" y="292671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56 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48%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9414547" y="291935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52 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31%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127448" y="3861048"/>
            <a:ext cx="1152128" cy="79208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148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199456" y="3068960"/>
            <a:ext cx="1152128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208 </a:t>
            </a:r>
            <a:r>
              <a:rPr lang="ru-RU" sz="1400" b="1" dirty="0" smtClean="0">
                <a:solidFill>
                  <a:schemeClr val="tx1"/>
                </a:solidFill>
              </a:rPr>
              <a:t>на 30%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3143672" y="3841785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5231904" y="3841785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45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7320136" y="3841785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9408368" y="3841785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2063552" y="3111351"/>
            <a:ext cx="356157" cy="5573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верх 47"/>
          <p:cNvSpPr/>
          <p:nvPr/>
        </p:nvSpPr>
        <p:spPr>
          <a:xfrm>
            <a:off x="3694951" y="3315717"/>
            <a:ext cx="115335" cy="2786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верх 48"/>
          <p:cNvSpPr/>
          <p:nvPr/>
        </p:nvSpPr>
        <p:spPr>
          <a:xfrm>
            <a:off x="5810502" y="3369369"/>
            <a:ext cx="69855" cy="1769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верх 49"/>
          <p:cNvSpPr/>
          <p:nvPr/>
        </p:nvSpPr>
        <p:spPr>
          <a:xfrm>
            <a:off x="7824191" y="3010456"/>
            <a:ext cx="133439" cy="6582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верх 50"/>
          <p:cNvSpPr/>
          <p:nvPr/>
        </p:nvSpPr>
        <p:spPr>
          <a:xfrm>
            <a:off x="9984431" y="3133690"/>
            <a:ext cx="84653" cy="5315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324" y="1556792"/>
            <a:ext cx="4320556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335360" y="1196752"/>
            <a:ext cx="5328592" cy="4203847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Рентген-аппараты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        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из них цифровой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                      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        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Электрокардиограф                     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 ед.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                          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ед.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       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Электроэнцефалограф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Реограф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Спирограф                                    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ЛОР установка                              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ед.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Аудиометр                                    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Отоскоп                                         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49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Система 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OtoRead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</a:t>
            </a:r>
            <a:r>
              <a:rPr lang="en-US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Гастроскоп 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1 ед.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Офтальмоскоп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3 ед.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Авторефрактометр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3 ед.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Ретинальная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фундус-камера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ед.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Транскутанный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биллирубинометр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ед.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1" name="Рисунок 10" descr="b95093d1-5188-45a1-99d2-5ace1c09a6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8500" y="-144016"/>
            <a:ext cx="51435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20E9A622-9996-4927-BBCD-AEE2687BE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656237-6629-4B30-9FC8-FAFD8C67F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96752"/>
            <a:ext cx="4320480" cy="5904656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400" dirty="0" err="1"/>
              <a:t>Синоптофор</a:t>
            </a:r>
            <a:r>
              <a:rPr lang="ru-RU" sz="3400" dirty="0"/>
              <a:t>  для лечения косоглазия, </a:t>
            </a:r>
            <a:r>
              <a:rPr lang="ru-RU" sz="3400" dirty="0" err="1"/>
              <a:t>амблиопии</a:t>
            </a:r>
            <a:r>
              <a:rPr lang="ru-RU" sz="3400" dirty="0"/>
              <a:t>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400" dirty="0"/>
              <a:t>Аппарат для лазерной стимуляции «СПЕКЛ — М»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400" dirty="0" err="1"/>
              <a:t>Электростимулятор</a:t>
            </a:r>
            <a:r>
              <a:rPr lang="ru-RU" sz="3400" dirty="0"/>
              <a:t> «ЭСОМ»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400" dirty="0"/>
              <a:t>Аппарат «АМО - АТОС» (с приставкой </a:t>
            </a:r>
            <a:r>
              <a:rPr lang="ru-RU" sz="3400" dirty="0" err="1"/>
              <a:t>амблио</a:t>
            </a:r>
            <a:r>
              <a:rPr lang="ru-RU" sz="3400" dirty="0"/>
              <a:t>) — 2 шт. для лечения </a:t>
            </a:r>
            <a:r>
              <a:rPr lang="ru-RU" sz="3400" dirty="0" err="1"/>
              <a:t>амблиопии</a:t>
            </a:r>
            <a:r>
              <a:rPr lang="ru-RU" sz="3400" dirty="0"/>
              <a:t>, миопии.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400" dirty="0"/>
              <a:t>Аппарат для </a:t>
            </a:r>
            <a:r>
              <a:rPr lang="ru-RU" sz="3400" dirty="0" err="1"/>
              <a:t>цветоимпульсной</a:t>
            </a:r>
            <a:r>
              <a:rPr lang="ru-RU" sz="3400" dirty="0"/>
              <a:t> терапии «</a:t>
            </a:r>
            <a:r>
              <a:rPr lang="ru-RU" sz="3400" dirty="0" err="1"/>
              <a:t>Меллон</a:t>
            </a:r>
            <a:r>
              <a:rPr lang="ru-RU" sz="3400" dirty="0"/>
              <a:t>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400" dirty="0"/>
              <a:t>Офтальмологический </a:t>
            </a:r>
            <a:r>
              <a:rPr lang="ru-RU" sz="3400" dirty="0" err="1"/>
              <a:t>мускулотренер</a:t>
            </a:r>
            <a:endParaRPr lang="ru-RU" sz="34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400" dirty="0"/>
              <a:t>Аппарат «Ручеек» для тренировки аккомодации -  3 </a:t>
            </a:r>
            <a:r>
              <a:rPr lang="ru-RU" sz="3400" dirty="0" err="1"/>
              <a:t>шт</a:t>
            </a:r>
            <a:endParaRPr lang="ru-RU" sz="34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400" dirty="0"/>
              <a:t>Компьютерные программы : «</a:t>
            </a:r>
            <a:r>
              <a:rPr lang="ru-RU" sz="3400" dirty="0" err="1"/>
              <a:t>Релакс</a:t>
            </a:r>
            <a:r>
              <a:rPr lang="ru-RU" sz="3400" dirty="0"/>
              <a:t>» для лечения миопии; «</a:t>
            </a:r>
            <a:r>
              <a:rPr lang="ru-RU" sz="3400" dirty="0" err="1"/>
              <a:t>Плеоптика</a:t>
            </a:r>
            <a:r>
              <a:rPr lang="ru-RU" sz="3400" dirty="0"/>
              <a:t>» для лечения  косоглазия, </a:t>
            </a:r>
            <a:r>
              <a:rPr lang="ru-RU" sz="3400" dirty="0" err="1"/>
              <a:t>амблиопии</a:t>
            </a:r>
            <a:r>
              <a:rPr lang="ru-RU" sz="3400" dirty="0"/>
              <a:t>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400" dirty="0"/>
              <a:t>Аппарат «Иллюзион» для лечения </a:t>
            </a:r>
            <a:r>
              <a:rPr lang="ru-RU" sz="3400" dirty="0" err="1"/>
              <a:t>амблиопии</a:t>
            </a:r>
            <a:r>
              <a:rPr lang="ru-RU" sz="3400" dirty="0"/>
              <a:t> - 2 </a:t>
            </a:r>
            <a:r>
              <a:rPr lang="ru-RU" sz="3400" dirty="0" err="1"/>
              <a:t>шт</a:t>
            </a:r>
            <a:endParaRPr lang="ru-RU" sz="34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400" dirty="0" err="1"/>
              <a:t>Пневмомассажные</a:t>
            </a:r>
            <a:r>
              <a:rPr lang="ru-RU" sz="3400" dirty="0"/>
              <a:t> очки Сидоренко для лечения миопии, спазмов аккомодации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EF02B21-6D04-4A6A-B03E-CF7642D591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0679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1345" y="188640"/>
            <a:ext cx="4824536" cy="825028"/>
          </a:xfrm>
        </p:spPr>
        <p:txBody>
          <a:bodyPr anchor="t"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Оснащение </a:t>
            </a:r>
            <a:r>
              <a:rPr lang="ru-RU" sz="3200" dirty="0"/>
              <a:t>кабинета охраны зрения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Рисунок 10" descr="Изображение выглядит как пол, внутренний, ребенок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A9E7091-86B3-4E3A-BE8D-649EB2BA3A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60647"/>
            <a:ext cx="2232248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Изображение выглядит как человек, внутренний, пол, сте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47FC57E-8BBE-49E8-B77B-CC17F810E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260647"/>
            <a:ext cx="2363822" cy="2990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Изображение выглядит как человек, внутренний, стена, молод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139BEAD-47D4-443E-9ABE-C6F3C2A656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3212976"/>
            <a:ext cx="2219806" cy="324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0A94066-39CA-4FBE-A592-4137C6CBCBB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9856" y="260648"/>
            <a:ext cx="2304980" cy="289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27C341B-4FC3-4BA9-8C57-8AC3FDA5FCE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1864" y="3284984"/>
            <a:ext cx="2341700" cy="316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8fadb906-a301-4405-98bc-55c19190d16b.jpg"/>
          <p:cNvPicPr>
            <a:picLocks noChangeAspect="1"/>
          </p:cNvPicPr>
          <p:nvPr/>
        </p:nvPicPr>
        <p:blipFill>
          <a:blip r:embed="rId7" cstate="print"/>
          <a:srcRect l="10482" r="5659"/>
          <a:stretch>
            <a:fillRect/>
          </a:stretch>
        </p:blipFill>
        <p:spPr>
          <a:xfrm>
            <a:off x="7248127" y="3284984"/>
            <a:ext cx="249147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05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695325" y="548680"/>
            <a:ext cx="5328667" cy="595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 fontScale="90000"/>
          </a:bodyPr>
          <a:lstStyle/>
          <a:p>
            <a:r>
              <a:rPr lang="ru-RU" sz="3200" dirty="0"/>
              <a:t>Отчет работы Кабинета охраны зрения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324" y="1556792"/>
            <a:ext cx="4320556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001154"/>
              </p:ext>
            </p:extLst>
          </p:nvPr>
        </p:nvGraphicFramePr>
        <p:xfrm>
          <a:off x="839416" y="1700808"/>
          <a:ext cx="5256584" cy="396043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332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9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47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2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Диагноз</a:t>
                      </a:r>
                      <a:endParaRPr lang="ru-RU" sz="1800" b="1" i="1" kern="1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 smtClean="0"/>
                        <a:t>2019 </a:t>
                      </a:r>
                      <a:r>
                        <a:rPr lang="ru-RU" sz="1800" kern="150" dirty="0"/>
                        <a:t>г.</a:t>
                      </a:r>
                      <a:endParaRPr lang="ru-RU" sz="1800" b="1" i="1" kern="1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 smtClean="0"/>
                        <a:t>2020 </a:t>
                      </a:r>
                      <a:r>
                        <a:rPr lang="ru-RU" sz="1800" kern="150" dirty="0"/>
                        <a:t>г.</a:t>
                      </a:r>
                      <a:endParaRPr lang="ru-RU" sz="1800" b="1" i="1" kern="1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6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Миопия и нарушения аккомодации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 smtClean="0">
                          <a:latin typeface="+mn-lt"/>
                          <a:ea typeface="Droid Sans Fallback"/>
                          <a:cs typeface="FreeSans"/>
                        </a:rPr>
                        <a:t>606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 smtClean="0">
                          <a:latin typeface="+mn-lt"/>
                          <a:ea typeface="+mn-ea"/>
                          <a:cs typeface="+mn-cs"/>
                        </a:rPr>
                        <a:t>489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Косоглазие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 smtClean="0">
                          <a:latin typeface="+mn-lt"/>
                          <a:ea typeface="Droid Sans Fallback"/>
                          <a:cs typeface="FreeSans"/>
                        </a:rPr>
                        <a:t>168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 smtClean="0">
                          <a:latin typeface="+mn-lt"/>
                          <a:ea typeface="+mn-ea"/>
                          <a:cs typeface="+mn-cs"/>
                        </a:rPr>
                        <a:t>292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2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Астигматизм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 smtClean="0">
                          <a:latin typeface="+mn-lt"/>
                          <a:ea typeface="Droid Sans Fallback"/>
                          <a:cs typeface="FreeSans"/>
                        </a:rPr>
                        <a:t>98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 smtClean="0"/>
                        <a:t>99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 err="1"/>
                        <a:t>Амблиопия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 smtClean="0">
                          <a:latin typeface="+mn-lt"/>
                          <a:ea typeface="Droid Sans Fallback"/>
                          <a:cs typeface="FreeSans"/>
                        </a:rPr>
                        <a:t>98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 smtClean="0"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/>
                        <a:t>Другое</a:t>
                      </a:r>
                      <a:endParaRPr lang="ru-RU" sz="1800" b="0" kern="15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 smtClean="0">
                          <a:latin typeface="+mn-lt"/>
                          <a:ea typeface="Droid Sans Fallback"/>
                          <a:cs typeface="FreeSans"/>
                        </a:rPr>
                        <a:t>71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 smtClean="0"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3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ИТОГО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 smtClean="0">
                          <a:latin typeface="+mn-lt"/>
                          <a:ea typeface="Droid Sans Fallback"/>
                          <a:cs typeface="FreeSans"/>
                        </a:rPr>
                        <a:t>1041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 smtClean="0"/>
                        <a:t>1015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7" name="Рисунок 16" descr="Изображение выглядит как человек, улыбается, стена, молод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F2AECB8A-F747-446D-B680-73E4B34745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r="19757"/>
          <a:stretch>
            <a:fillRect/>
          </a:stretch>
        </p:blipFill>
        <p:spPr>
          <a:xfrm>
            <a:off x="6600056" y="260648"/>
            <a:ext cx="559194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C642902F-4656-4563-AB0B-2EB57ACCD6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384032" y="476672"/>
            <a:ext cx="5256584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6384032" y="908720"/>
            <a:ext cx="5807968" cy="541655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Специализированный офтальмологический детский сад</a:t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ГБОУ «Школа имени  Ф.М.Достоевского» УК 8 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4" name="Содержимое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262868"/>
              </p:ext>
            </p:extLst>
          </p:nvPr>
        </p:nvGraphicFramePr>
        <p:xfrm>
          <a:off x="6384032" y="2132856"/>
          <a:ext cx="5184576" cy="295232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286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5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24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0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Диагноз</a:t>
                      </a:r>
                      <a:endParaRPr lang="ru-RU" sz="1800" b="1" i="1" kern="1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 smtClean="0"/>
                        <a:t>2019 г</a:t>
                      </a:r>
                      <a:r>
                        <a:rPr lang="ru-RU" sz="1800" kern="150" dirty="0"/>
                        <a:t>.</a:t>
                      </a:r>
                      <a:endParaRPr lang="ru-RU" sz="1800" b="1" i="1" kern="1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 smtClean="0"/>
                        <a:t>2020 </a:t>
                      </a:r>
                      <a:r>
                        <a:rPr lang="ru-RU" sz="1800" kern="150" dirty="0"/>
                        <a:t>г.</a:t>
                      </a:r>
                      <a:endParaRPr lang="ru-RU" sz="1800" b="1" i="1" kern="1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Косоглазие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 smtClean="0"/>
                        <a:t>66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 smtClean="0"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0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Астигматизм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 smtClean="0"/>
                        <a:t>13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 smtClean="0"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 err="1"/>
                        <a:t>Амблиопия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 smtClean="0"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 smtClean="0"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0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/>
                        <a:t>Другое</a:t>
                      </a:r>
                      <a:endParaRPr lang="ru-RU" sz="1800" b="0" kern="15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 smtClean="0"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 smtClean="0"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7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/>
                        <a:t>ИТОГО</a:t>
                      </a:r>
                      <a:endParaRPr lang="ru-RU" sz="1800" b="0" kern="15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 smtClean="0"/>
                        <a:t>120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 smtClean="0"/>
                        <a:t>146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5" name="Рисунок 34" descr="Изображение выглядит как земля, внешний, здание, ребе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A7F83D9-58BA-4533-9A8A-C13DB921EF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9130" r="11640" b="55292"/>
          <a:stretch/>
        </p:blipFill>
        <p:spPr>
          <a:xfrm>
            <a:off x="191344" y="3414177"/>
            <a:ext cx="5976664" cy="3295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 descr="Изображение выглядит как внутренний, земля, сте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5072DE8-8730-40DF-8850-0F8D2778B0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 r="3" b="41832"/>
          <a:stretch/>
        </p:blipFill>
        <p:spPr>
          <a:xfrm>
            <a:off x="127955" y="476672"/>
            <a:ext cx="301571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CD4FF07-4C28-457F-9108-FDC54EEC65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24552" r="2" b="5264"/>
          <a:stretch/>
        </p:blipFill>
        <p:spPr>
          <a:xfrm>
            <a:off x="3215680" y="449917"/>
            <a:ext cx="3049731" cy="2835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27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«ДГП №150 ДЗМ» оказывает помощь по различным профилям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392144" y="4941168"/>
            <a:ext cx="2088232" cy="1827584"/>
          </a:xfrm>
          <a:prstGeom prst="ellipse">
            <a:avLst/>
          </a:prstGeom>
          <a:solidFill>
            <a:srgbClr val="9FC6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профиля</a:t>
            </a:r>
          </a:p>
        </p:txBody>
      </p:sp>
      <p:sp>
        <p:nvSpPr>
          <p:cNvPr id="13" name="Содержимое 3"/>
          <p:cNvSpPr txBox="1">
            <a:spLocks/>
          </p:cNvSpPr>
          <p:nvPr/>
        </p:nvSpPr>
        <p:spPr>
          <a:xfrm>
            <a:off x="8544272" y="1484784"/>
            <a:ext cx="3337048" cy="3600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Нефрология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Паллиативная  медицинская помощь по педиатрии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Рентгенология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Сурдология-оториноларингология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Травматология-ортопедия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 диагностика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Физиотерапия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Функциональная диагностика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ндоскопия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Рисунок 13" descr="bf8956c7-22c8-4fb8-b2c5-e9651245db83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22438" r="23495"/>
          <a:stretch>
            <a:fillRect/>
          </a:stretch>
        </p:blipFill>
        <p:spPr>
          <a:xfrm>
            <a:off x="0" y="-116632"/>
            <a:ext cx="4943872" cy="7146032"/>
          </a:xfrm>
          <a:prstGeom prst="rect">
            <a:avLst/>
          </a:prstGeom>
        </p:spPr>
      </p:pic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5087888" y="1484784"/>
            <a:ext cx="3240360" cy="36004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Акушерство-гинекология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Аллергология-иммунология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Гематология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кардиология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урология-андрология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хирургия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эндокринология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Клинико-лабораторная диагностика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ЛФК и спортивная медицина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Медицинская реабилитация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17860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530611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проектах ДЗМ</a:t>
            </a: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479376" y="1216411"/>
            <a:ext cx="10657184" cy="314869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Масштабная цифровизация процесса вакцинопрофилактики</a:t>
            </a:r>
          </a:p>
          <a:p>
            <a:pPr lvl="0"/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Подготовка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 капитальному ремонту филиала №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1: проспект 40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лет Октября, дом 25</a:t>
            </a:r>
          </a:p>
          <a:p>
            <a:pPr lvl="0">
              <a:buNone/>
            </a:pP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9" name="Рисунок 8" descr="f2ce6f9dacfb58466cfdc07660ad907b.jpg"/>
          <p:cNvPicPr>
            <a:picLocks noChangeAspect="1"/>
          </p:cNvPicPr>
          <p:nvPr/>
        </p:nvPicPr>
        <p:blipFill>
          <a:blip r:embed="rId4" cstate="print"/>
          <a:srcRect l="13371" t="8000" r="10629" b="4000"/>
          <a:stretch>
            <a:fillRect/>
          </a:stretch>
        </p:blipFill>
        <p:spPr>
          <a:xfrm>
            <a:off x="10823848" y="692696"/>
            <a:ext cx="1368152" cy="1584176"/>
          </a:xfrm>
          <a:prstGeom prst="rect">
            <a:avLst/>
          </a:prstGeom>
        </p:spPr>
      </p:pic>
      <p:pic>
        <p:nvPicPr>
          <p:cNvPr id="1026" name="Picture 2" descr="На изображении может находиться: на улице, текст «детская городская поликлиника N150 комплекс социаль развития москвы»">
            <a:extLst>
              <a:ext uri="{FF2B5EF4-FFF2-40B4-BE49-F238E27FC236}">
                <a16:creationId xmlns:a16="http://schemas.microsoft.com/office/drawing/2014/main" xmlns="" id="{EE9FCC0C-2FFD-458B-9084-DB66EC243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32" y="3284985"/>
            <a:ext cx="117845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2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5735960" y="1268760"/>
            <a:ext cx="6192688" cy="4896544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В нашей группе в соцсетях появилась рубрика «Записки детского врача», в которой врачи различных специальностей рассказывают об актуальных проблемах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Видеоконференция с родителями детей, страдающих сахарным диабетом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 рамках мероприятий «Открытый диалог с врачом» главврач 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Ключникова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Ирина Викторовна провела серию встреч с родительской общественностью. </a:t>
            </a:r>
            <a:endParaRPr lang="ru-RU" sz="18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2050" name="Picture 2" descr="На изображении может находиться: 1 человек">
            <a:extLst>
              <a:ext uri="{FF2B5EF4-FFF2-40B4-BE49-F238E27FC236}">
                <a16:creationId xmlns:a16="http://schemas.microsoft.com/office/drawing/2014/main" xmlns="" id="{2EF6DF52-84B0-4A5E-A711-13AD2DE61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162" y="17185"/>
            <a:ext cx="2952327" cy="274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а изображении может находиться: текст «стоп, диабет!»">
            <a:extLst>
              <a:ext uri="{FF2B5EF4-FFF2-40B4-BE49-F238E27FC236}">
                <a16:creationId xmlns:a16="http://schemas.microsoft.com/office/drawing/2014/main" xmlns="" id="{1194761D-D521-45FF-8B67-790E47062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86"/>
            <a:ext cx="2730360" cy="283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На изображении может находиться: люди сидят, экран, офис и в помещении">
            <a:extLst>
              <a:ext uri="{FF2B5EF4-FFF2-40B4-BE49-F238E27FC236}">
                <a16:creationId xmlns:a16="http://schemas.microsoft.com/office/drawing/2014/main" xmlns="" id="{907615C8-C5B8-489B-9F51-8CF204667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045" y="3933056"/>
            <a:ext cx="4253411" cy="27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BB0FD1E-C5D7-4368-A314-4B032CAD00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7" y="2759002"/>
            <a:ext cx="5544615" cy="376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17860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83832" y="549275"/>
            <a:ext cx="7128792" cy="863501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корпоративных мероприятиях</a:t>
            </a: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4151784" y="1700808"/>
            <a:ext cx="7776864" cy="4896544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Поездка по Волге, экскурсия в г. Кимры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Подарки детям к новому году («Спаси жизнь»)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Помощь животным («Спаси друга»)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1" name="Рисунок 10" descr="9df78c3e-8e61-46a6-8edc-c27b5b588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71400"/>
            <a:ext cx="3719736" cy="7029400"/>
          </a:xfrm>
          <a:prstGeom prst="rect">
            <a:avLst/>
          </a:prstGeom>
        </p:spPr>
      </p:pic>
      <p:pic>
        <p:nvPicPr>
          <p:cNvPr id="12" name="Рисунок 11" descr="ad9a60bb-024e-4801-90d8-05ad69f4d941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rcRect l="6190" r="8625"/>
          <a:stretch>
            <a:fillRect/>
          </a:stretch>
        </p:blipFill>
        <p:spPr>
          <a:xfrm>
            <a:off x="8760296" y="3941676"/>
            <a:ext cx="3312368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e2f4ff34-ab79-4add-b82f-668b268ec0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9128" y="4005064"/>
            <a:ext cx="2852936" cy="2852936"/>
          </a:xfrm>
          <a:prstGeom prst="rect">
            <a:avLst/>
          </a:prstGeom>
        </p:spPr>
      </p:pic>
      <p:pic>
        <p:nvPicPr>
          <p:cNvPr id="17" name="Рисунок 16" descr="8fd61489-df40-4dcc-9cb1-61fed67f1944.jpg"/>
          <p:cNvPicPr>
            <a:picLocks noChangeAspect="1"/>
          </p:cNvPicPr>
          <p:nvPr/>
        </p:nvPicPr>
        <p:blipFill>
          <a:blip r:embed="rId6" cstate="print"/>
          <a:srcRect l="33178" r="16778"/>
          <a:stretch>
            <a:fillRect/>
          </a:stretch>
        </p:blipFill>
        <p:spPr>
          <a:xfrm>
            <a:off x="6672064" y="4050566"/>
            <a:ext cx="2088232" cy="2762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0f8ffeb9-b2bf-4aaa-988c-cfc1244f40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44472" y="1340768"/>
            <a:ext cx="1635646" cy="218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9D19C06-8F79-4D88-B60F-C92BDFC2D5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06" y="3575169"/>
            <a:ext cx="5144312" cy="32828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96EDD4A-BD33-424A-88F9-93393D1801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05136" y="1433736"/>
            <a:ext cx="7029400" cy="38191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EB012C0-88CA-4A1E-A3B0-5BA3670651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3575168"/>
            <a:ext cx="4104456" cy="328283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C54B878-FF71-4CCC-9F26-8774EC8A442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216411"/>
            <a:ext cx="1944216" cy="235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17860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2020 году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312893" y="1198293"/>
            <a:ext cx="2520280" cy="5529008"/>
            <a:chOff x="3629731" y="1100084"/>
            <a:chExt cx="2520280" cy="552900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3254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629731" y="2396228"/>
              <a:ext cx="2520280" cy="52322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09751" y="2996952"/>
              <a:ext cx="2052228" cy="3431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Ремонт 2 этажа головного здания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Текущий ремонт на филиале №3</a:t>
              </a:r>
            </a:p>
            <a:p>
              <a:pPr lvl="0" eaLnBrk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solidFill>
                    <a:srgbClr val="050505"/>
                  </a:solidFill>
                  <a:latin typeface="inherit"/>
                  <a:cs typeface="Segoe UI Historic" panose="020B0502040204020203" pitchFamily="34" charset="0"/>
                </a:rPr>
                <a:t>(</a:t>
              </a:r>
              <a:r>
                <a:rPr lang="ru-RU" altLang="ru-RU" sz="1050" dirty="0">
                  <a:solidFill>
                    <a:srgbClr val="050505"/>
                  </a:solidFill>
                  <a:cs typeface="Segoe UI Historic" panose="020B0502040204020203" pitchFamily="34" charset="0"/>
                </a:rPr>
                <a:t>Обновлен цвет стен, заменён линолеум на 2 этаже;</a:t>
              </a:r>
              <a:endParaRPr lang="ru-RU" altLang="ru-RU" sz="1050" dirty="0"/>
            </a:p>
            <a:p>
              <a:pPr lvl="0" eaLnBrk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050" dirty="0">
                  <a:solidFill>
                    <a:srgbClr val="050505"/>
                  </a:solidFill>
                  <a:cs typeface="Segoe UI Historic" panose="020B0502040204020203" pitchFamily="34" charset="0"/>
                </a:rPr>
                <a:t> В рамках программы энергосбережения, заменено освещение на современные диодные светильники в коридорах и холлах.</a:t>
              </a:r>
              <a:endParaRPr lang="ru-RU" altLang="ru-RU" sz="1050" dirty="0"/>
            </a:p>
            <a:p>
              <a:pPr lvl="0" eaLnBrk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050" dirty="0">
                  <a:solidFill>
                    <a:srgbClr val="050505"/>
                  </a:solidFill>
                  <a:cs typeface="Segoe UI Historic" panose="020B0502040204020203" pitchFamily="34" charset="0"/>
                </a:rPr>
                <a:t>Произведена замена дверей на новые, отвечающие за противопожарную безопасность. </a:t>
              </a:r>
              <a:endParaRPr lang="ru-RU" altLang="ru-RU" sz="1050" dirty="0"/>
            </a:p>
            <a:p>
              <a:pPr lvl="0" eaLnBrk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050" dirty="0">
                  <a:solidFill>
                    <a:srgbClr val="050505"/>
                  </a:solidFill>
                  <a:cs typeface="Segoe UI Historic" panose="020B0502040204020203" pitchFamily="34" charset="0"/>
                </a:rPr>
                <a:t>Выполнен косметический ремонт трёх кабинетов в педиатрическом отделении 3 филиала.)</a:t>
              </a:r>
              <a:endParaRPr lang="ru-RU" altLang="ru-RU" sz="1050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503712" y="1099498"/>
            <a:ext cx="2520280" cy="5497268"/>
            <a:chOff x="1369572" y="1100084"/>
            <a:chExt cx="2520280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369572" y="2440487"/>
              <a:ext cx="2520280" cy="52322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528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307" y="1288955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9048327" y="1052736"/>
            <a:ext cx="2592289" cy="5544616"/>
            <a:chOff x="5961025" y="1100084"/>
            <a:chExt cx="2592289" cy="554461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140969" y="1748156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61025" y="2468236"/>
              <a:ext cx="2592289" cy="52322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23992" y="2996952"/>
              <a:ext cx="194421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педиатрам улучшилась на </a:t>
              </a:r>
              <a:r>
                <a:rPr lang="ru-RU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1,0%</a:t>
              </a:r>
            </a:p>
            <a:p>
              <a:endPara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специалистам 1-го </a:t>
              </a:r>
              <a:r>
                <a:rPr lang="ru-RU" sz="140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ур</a:t>
              </a:r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 улучшилась на </a:t>
              </a:r>
              <a:r>
                <a:rPr lang="ru-RU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1,2%</a:t>
              </a: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3575720" y="2996952"/>
            <a:ext cx="2520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видеонаблюдения и отзывов пациентов в интернете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Активная деятельность  в социальных сетях.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9496" y="1700222"/>
            <a:ext cx="2052228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11424" y="2420888"/>
            <a:ext cx="2232248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</a:p>
        </p:txBody>
      </p:sp>
      <p:sp>
        <p:nvSpPr>
          <p:cNvPr id="33" name="Овал 32"/>
          <p:cNvSpPr/>
          <p:nvPr/>
        </p:nvSpPr>
        <p:spPr>
          <a:xfrm>
            <a:off x="1343472" y="1124744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268760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42" name="Рисунок 41" descr="51e19561bb264fb3448c7a7c3430aaf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5888" y="4941168"/>
            <a:ext cx="720080" cy="714406"/>
          </a:xfrm>
          <a:prstGeom prst="rect">
            <a:avLst/>
          </a:prstGeom>
        </p:spPr>
      </p:pic>
      <p:pic>
        <p:nvPicPr>
          <p:cNvPr id="43" name="Рисунок 42" descr="19-191539_facebook-f-logo-png-transparent-background-logo-faceboo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62945" y="5085184"/>
            <a:ext cx="958220" cy="576064"/>
          </a:xfrm>
          <a:prstGeom prst="rect">
            <a:avLst/>
          </a:prstGeom>
        </p:spPr>
      </p:pic>
      <p:pic>
        <p:nvPicPr>
          <p:cNvPr id="44" name="Рисунок 43" descr="p1_2670740_45657b0e.png"/>
          <p:cNvPicPr>
            <a:picLocks noChangeAspect="1"/>
          </p:cNvPicPr>
          <p:nvPr/>
        </p:nvPicPr>
        <p:blipFill>
          <a:blip r:embed="rId9" cstate="print"/>
          <a:srcRect t="12540"/>
          <a:stretch>
            <a:fillRect/>
          </a:stretch>
        </p:blipFill>
        <p:spPr>
          <a:xfrm>
            <a:off x="4315109" y="5803205"/>
            <a:ext cx="1060812" cy="794147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67408" y="2996952"/>
            <a:ext cx="24719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Совершенствование системы «Мобильный АРМ» для службы вызова на дом, врачи обеспечены планшетами с доступом в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сотрудников ДШО в ЕМИАС-школа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Масштабная цифровизация процесса вакцинопрофилактики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абота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филиала №3 организована с учетом функционирования КТ-центра ГП 36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A22B291D-D04C-4485-AA9C-2C8916499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🔹">
            <a:extLst>
              <a:ext uri="{FF2B5EF4-FFF2-40B4-BE49-F238E27FC236}">
                <a16:creationId xmlns:a16="http://schemas.microsoft.com/office/drawing/2014/main" xmlns="" id="{BF7E5371-35E2-440D-B611-1C98099B7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191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 на  2021 год</a:t>
            </a:r>
          </a:p>
        </p:txBody>
      </p:sp>
      <p:grpSp>
        <p:nvGrpSpPr>
          <p:cNvPr id="2" name="Группа 2"/>
          <p:cNvGrpSpPr/>
          <p:nvPr/>
        </p:nvGrpSpPr>
        <p:grpSpPr>
          <a:xfrm>
            <a:off x="6384032" y="1052736"/>
            <a:ext cx="2448272" cy="5497268"/>
            <a:chOff x="3809751" y="1100084"/>
            <a:chExt cx="2052228" cy="549726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09751" y="2996952"/>
              <a:ext cx="20522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Капитальный ремонт Филиала №1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Текущий ремонт  Головного здания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Текущий ремонт  Филиала  №3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3" name="Группа 1"/>
          <p:cNvGrpSpPr/>
          <p:nvPr/>
        </p:nvGrpSpPr>
        <p:grpSpPr>
          <a:xfrm>
            <a:off x="3756610" y="1099498"/>
            <a:ext cx="2052228" cy="5497268"/>
            <a:chOff x="1622470" y="1100084"/>
            <a:chExt cx="2052228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528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307" y="1288955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8976320" y="1052736"/>
            <a:ext cx="2448272" cy="5497268"/>
            <a:chOff x="5997032" y="1100084"/>
            <a:chExt cx="2052228" cy="54972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117751" y="3069546"/>
              <a:ext cx="1876557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ru-RU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Сохранить доступность и качество оказания  медицинской помощи не ниже показателей 2020 года</a:t>
              </a: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3791744" y="2996952"/>
            <a:ext cx="20522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Продолжить работу  в группах социальных сетях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Продолжить работу  по мониторингу отзывов о МО в сети интернет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9496" y="1772816"/>
            <a:ext cx="2052228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39416" y="2996952"/>
            <a:ext cx="24482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Продолжение оцифровки амбулаторных карт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Координация работы поликлиники в условиях закрытия филиала №1 на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капремонт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Цифровизация процесса вакцинопрофилактики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199456" y="1052736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268760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42" name="Рисунок 41" descr="51e19561bb264fb3448c7a7c3430aaf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7896" y="4581128"/>
            <a:ext cx="720080" cy="720080"/>
          </a:xfrm>
          <a:prstGeom prst="rect">
            <a:avLst/>
          </a:prstGeom>
        </p:spPr>
      </p:pic>
      <p:pic>
        <p:nvPicPr>
          <p:cNvPr id="43" name="Рисунок 42" descr="19-191539_facebook-f-logo-png-transparent-background-logo-faceboo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7848" y="4581128"/>
            <a:ext cx="1137333" cy="864096"/>
          </a:xfrm>
          <a:prstGeom prst="rect">
            <a:avLst/>
          </a:prstGeom>
        </p:spPr>
      </p:pic>
      <p:pic>
        <p:nvPicPr>
          <p:cNvPr id="44" name="Рисунок 43" descr="p1_2670740_45657b0e.png"/>
          <p:cNvPicPr>
            <a:picLocks noChangeAspect="1"/>
          </p:cNvPicPr>
          <p:nvPr/>
        </p:nvPicPr>
        <p:blipFill>
          <a:blip r:embed="rId9" cstate="print"/>
          <a:srcRect t="12540"/>
          <a:stretch>
            <a:fillRect/>
          </a:stretch>
        </p:blipFill>
        <p:spPr>
          <a:xfrm>
            <a:off x="4223793" y="5661248"/>
            <a:ext cx="1080120" cy="808601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839416" y="2420888"/>
            <a:ext cx="2232248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503712" y="2439901"/>
            <a:ext cx="252028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Открытая информационная среда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12024" y="2420888"/>
            <a:ext cx="252028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048327" y="2420888"/>
            <a:ext cx="2592289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доступности мед. помощи</a:t>
            </a:r>
          </a:p>
        </p:txBody>
      </p:sp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17860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60278" y="1117043"/>
            <a:ext cx="11052346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904312" y="1268760"/>
            <a:ext cx="1736445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работы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1994763527"/>
              </p:ext>
            </p:extLst>
          </p:nvPr>
        </p:nvGraphicFramePr>
        <p:xfrm>
          <a:off x="2783633" y="4509120"/>
          <a:ext cx="6336704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2783632" y="472514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43 </a:t>
            </a:r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423</a:t>
            </a:r>
            <a:endParaRPr lang="ru-RU" sz="3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157192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816080" y="1268760"/>
            <a:ext cx="1736445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727848" y="1268760"/>
            <a:ext cx="1736445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608155" y="1293130"/>
            <a:ext cx="1736445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94968" y="177281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300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43872" y="1772816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480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960096" y="1772816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250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048328" y="1268760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150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120336" y="1772816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9120336" y="285293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707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60096" y="1268760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150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43363" y="1264310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150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71864" y="1268760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150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783632" y="285293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835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871864" y="285293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 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124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960096" y="285293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 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757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0560496" y="4705881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44 062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55840" y="530120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2020</a:t>
            </a:r>
          </a:p>
        </p:txBody>
      </p:sp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1009838383"/>
              </p:ext>
            </p:extLst>
          </p:nvPr>
        </p:nvGraphicFramePr>
        <p:xfrm>
          <a:off x="7274050" y="4149080"/>
          <a:ext cx="4161840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8328248" y="522920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07768" y="537321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49%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91944" y="537321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51%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264352" y="537321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51%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24192" y="537321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49%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64152" y="602128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21569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0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356971067"/>
              </p:ext>
            </p:extLst>
          </p:nvPr>
        </p:nvGraphicFramePr>
        <p:xfrm>
          <a:off x="695400" y="1124744"/>
          <a:ext cx="30243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46893005"/>
              </p:ext>
            </p:extLst>
          </p:nvPr>
        </p:nvGraphicFramePr>
        <p:xfrm>
          <a:off x="4439816" y="1124744"/>
          <a:ext cx="3456384" cy="3732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96445778"/>
              </p:ext>
            </p:extLst>
          </p:nvPr>
        </p:nvGraphicFramePr>
        <p:xfrm>
          <a:off x="8472264" y="1268760"/>
          <a:ext cx="3312368" cy="336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631504" y="2276872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167,0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519936" y="2492896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256,75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480376" y="2492896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120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67608" y="4611231"/>
            <a:ext cx="92965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За </a:t>
            </a:r>
            <a:r>
              <a:rPr lang="ru-RU" sz="2000" dirty="0" smtClean="0">
                <a:ea typeface="Roboto" panose="02000000000000000000" pitchFamily="2" charset="0"/>
                <a:cs typeface="Roboto" panose="02000000000000000000" pitchFamily="2" charset="0"/>
              </a:rPr>
              <a:t>2020 </a:t>
            </a: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год было принято на работу </a:t>
            </a:r>
            <a:r>
              <a:rPr lang="ru-RU" sz="2000" b="1" dirty="0" smtClean="0">
                <a:ea typeface="Roboto" panose="02000000000000000000" pitchFamily="2" charset="0"/>
                <a:cs typeface="Times New Roman" pitchFamily="18" charset="0"/>
              </a:rPr>
              <a:t>36</a:t>
            </a:r>
            <a:r>
              <a:rPr lang="ru-RU" sz="2000" dirty="0" smtClean="0"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  <a:endParaRPr lang="ru-RU" sz="20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>
                <a:ea typeface="Roboto" panose="02000000000000000000" pitchFamily="2" charset="0"/>
                <a:cs typeface="Times New Roman" pitchFamily="18" charset="0"/>
              </a:rPr>
              <a:t>54 </a:t>
            </a:r>
            <a:r>
              <a:rPr lang="ru-RU" sz="2000" dirty="0" smtClean="0"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ea typeface="Roboto" panose="02000000000000000000" pitchFamily="2" charset="0"/>
                <a:cs typeface="Roboto" panose="02000000000000000000" pitchFamily="2" charset="0"/>
              </a:rPr>
              <a:t>В процессе реализации проекта непрерывного медицинского образования (НМО) медицинские сотрудники приняли участие в </a:t>
            </a:r>
            <a:r>
              <a:rPr lang="ru-RU" sz="2000" b="1" dirty="0" smtClean="0">
                <a:ea typeface="Roboto" panose="02000000000000000000" pitchFamily="2" charset="0"/>
                <a:cs typeface="Roboto" panose="02000000000000000000" pitchFamily="2" charset="0"/>
              </a:rPr>
              <a:t>44</a:t>
            </a:r>
            <a:r>
              <a:rPr lang="ru-RU" sz="2000" dirty="0" smtClean="0">
                <a:ea typeface="Roboto" panose="02000000000000000000" pitchFamily="2" charset="0"/>
                <a:cs typeface="Roboto" panose="02000000000000000000" pitchFamily="2" charset="0"/>
              </a:rPr>
              <a:t> циклах повышения квалификации, </a:t>
            </a:r>
            <a:r>
              <a:rPr lang="ru-RU" sz="2000" b="1" dirty="0" smtClean="0"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  <a:r>
              <a:rPr lang="ru-RU" sz="2000" dirty="0" smtClean="0">
                <a:ea typeface="Roboto" panose="02000000000000000000" pitchFamily="2" charset="0"/>
                <a:cs typeface="Roboto" panose="02000000000000000000" pitchFamily="2" charset="0"/>
              </a:rPr>
              <a:t> курсах тематического усовершенствования  и 4-х курсах профессиональной переподготовки,  также в </a:t>
            </a:r>
            <a:r>
              <a:rPr lang="ru-RU" sz="2000" b="1" dirty="0" smtClean="0">
                <a:ea typeface="Roboto" panose="02000000000000000000" pitchFamily="2" charset="0"/>
                <a:cs typeface="Roboto" panose="02000000000000000000" pitchFamily="2" charset="0"/>
              </a:rPr>
              <a:t>67 </a:t>
            </a:r>
            <a:r>
              <a:rPr lang="ru-RU" sz="2000" dirty="0" smtClean="0">
                <a:ea typeface="Roboto" panose="02000000000000000000" pitchFamily="2" charset="0"/>
                <a:cs typeface="Roboto" panose="02000000000000000000" pitchFamily="2" charset="0"/>
              </a:rPr>
              <a:t>конференциях по различной актуальной медицинской тематике</a:t>
            </a:r>
            <a:endParaRPr lang="ru-RU" sz="20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271464" y="4221088"/>
            <a:ext cx="223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Занято 157,75 ставки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92344" y="4221088"/>
            <a:ext cx="211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Занято </a:t>
            </a:r>
            <a:r>
              <a:rPr lang="ru-RU" dirty="0" smtClean="0"/>
              <a:t>112,0 </a:t>
            </a:r>
            <a:r>
              <a:rPr lang="ru-RU" dirty="0"/>
              <a:t>ставки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87888" y="4211796"/>
            <a:ext cx="211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Занято </a:t>
            </a:r>
            <a:r>
              <a:rPr lang="ru-RU" dirty="0" smtClean="0"/>
              <a:t>228,0 </a:t>
            </a:r>
            <a:r>
              <a:rPr lang="ru-RU" dirty="0"/>
              <a:t>ставки</a:t>
            </a:r>
          </a:p>
        </p:txBody>
      </p:sp>
    </p:spTree>
    <p:extLst>
      <p:ext uri="{BB962C8B-B14F-4D97-AF65-F5344CB8AC3E}">
        <p14:creationId xmlns:p14="http://schemas.microsoft.com/office/powerpoint/2010/main" val="41278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400" y="548680"/>
            <a:ext cx="6408712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400" y="620688"/>
            <a:ext cx="6505476" cy="818143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Выполнение территориальной </a:t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программы ОМС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587034"/>
              </p:ext>
            </p:extLst>
          </p:nvPr>
        </p:nvGraphicFramePr>
        <p:xfrm>
          <a:off x="551384" y="1916832"/>
          <a:ext cx="6984776" cy="439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48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16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i="1" dirty="0"/>
                        <a:t>Показатель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2019</a:t>
                      </a:r>
                      <a:endParaRPr lang="ru-RU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2020</a:t>
                      </a:r>
                      <a:endParaRPr lang="ru-RU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err="1"/>
                        <a:t>абс</a:t>
                      </a:r>
                      <a:r>
                        <a:rPr lang="ru-RU" i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% </a:t>
                      </a:r>
                    </a:p>
                    <a:p>
                      <a:pPr algn="ctr"/>
                      <a:r>
                        <a:rPr lang="ru-RU" sz="1200" i="1" dirty="0" smtClean="0"/>
                        <a:t>выполнения </a:t>
                      </a:r>
                      <a:r>
                        <a:rPr lang="ru-RU" sz="1200" i="1" dirty="0" err="1" smtClean="0"/>
                        <a:t>гос.задания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err="1"/>
                        <a:t>абс</a:t>
                      </a:r>
                      <a:r>
                        <a:rPr lang="ru-RU" i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/>
                        <a:t>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/>
                        <a:t> выполнения </a:t>
                      </a:r>
                      <a:r>
                        <a:rPr lang="ru-RU" sz="1200" i="1" dirty="0" err="1" smtClean="0"/>
                        <a:t>гос.задания</a:t>
                      </a:r>
                      <a:endParaRPr lang="ru-RU" sz="1200" i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Посещения</a:t>
                      </a:r>
                      <a:r>
                        <a:rPr lang="ru-RU" baseline="0" dirty="0"/>
                        <a:t> с профилактической целью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260 898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171%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149</a:t>
                      </a:r>
                      <a:r>
                        <a:rPr lang="ru-RU" baseline="0" dirty="0" smtClean="0"/>
                        <a:t> 816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98%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Посещения по неотложной помощи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10 084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r>
                        <a:rPr lang="ru-RU" baseline="0" dirty="0" smtClean="0"/>
                        <a:t> 680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106%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Обращения по поводу заболевания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134 808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104</a:t>
                      </a:r>
                      <a:r>
                        <a:rPr lang="ru-RU" baseline="0" dirty="0" smtClean="0"/>
                        <a:t> 200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78%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Медицинская помощь в условиях  дневного стационара (случаи легкие)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94%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0" name="Рисунок 19" descr="Копия ДГП 150 (2)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-3119" r="6520"/>
          <a:stretch>
            <a:fillRect/>
          </a:stretch>
        </p:blipFill>
        <p:spPr>
          <a:xfrm>
            <a:off x="7536160" y="-144016"/>
            <a:ext cx="4655840" cy="7029400"/>
          </a:xfrm>
          <a:prstGeom prst="rect">
            <a:avLst/>
          </a:prstGeom>
        </p:spPr>
      </p:pic>
      <p:pic>
        <p:nvPicPr>
          <p:cNvPr id="22" name="Рисунок 21" descr="pro-o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451" y="692696"/>
            <a:ext cx="1402753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911424" y="-3745679"/>
            <a:ext cx="12192000" cy="697586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2020 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9624911" y="757861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нормативный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415808" y="5077733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b="1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6,3</a:t>
            </a:r>
            <a:r>
              <a:rPr lang="en-US" sz="3000" b="1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b="1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 в</a:t>
            </a:r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 году</a:t>
            </a:r>
            <a:endParaRPr lang="en-US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415480" y="3642741"/>
            <a:ext cx="10488422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</a:t>
            </a:r>
            <a:r>
              <a:rPr lang="ru-RU" sz="1400" b="1" dirty="0" smtClean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Показатель доступности педиатров несколько снижен, что связано с </a:t>
            </a:r>
            <a:r>
              <a:rPr lang="ru-RU" sz="1400" b="1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л</a:t>
            </a:r>
            <a:r>
              <a:rPr lang="ru-RU" sz="1400" b="1" dirty="0" smtClean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истками                         </a:t>
            </a:r>
          </a:p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педиатров</a:t>
            </a:r>
            <a:r>
              <a:rPr lang="en-US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</a:t>
            </a:r>
            <a:r>
              <a:rPr lang="ru-RU" sz="1400" b="1" dirty="0" smtClean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нетрудоспособности (70% врачей-педиатров переболели </a:t>
            </a:r>
            <a:r>
              <a:rPr lang="en-US" sz="1400" b="1" dirty="0" smtClean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CJVID-19)</a:t>
            </a:r>
            <a:r>
              <a:rPr lang="ru-RU" sz="1400" b="1" dirty="0" smtClean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, а также задействованием</a:t>
            </a:r>
          </a:p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 году                                             </a:t>
            </a:r>
            <a:r>
              <a:rPr lang="ru-RU" sz="1400" b="1" dirty="0" smtClean="0"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 врачей </a:t>
            </a:r>
            <a:r>
              <a:rPr lang="ru-RU" sz="1400" b="1" dirty="0" smtClean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для работы в </a:t>
            </a:r>
            <a:r>
              <a:rPr lang="ru-RU" sz="1400" b="1" dirty="0" err="1" smtClean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ковидных</a:t>
            </a:r>
            <a:r>
              <a:rPr lang="ru-RU" sz="1400" b="1" dirty="0" smtClean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бригадах.</a:t>
            </a:r>
            <a:endParaRPr lang="en-US" sz="1400" b="1" dirty="0" smtClean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343472" y="2291003"/>
            <a:ext cx="10589143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b="1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4,8</a:t>
            </a:r>
            <a:r>
              <a:rPr lang="en-US" sz="3000" b="1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b="1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0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82167" y="-254385"/>
            <a:ext cx="12192000" cy="6975860"/>
          </a:xfrm>
          <a:prstGeom prst="rect">
            <a:avLst/>
          </a:prstGeom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705678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149545459"/>
              </p:ext>
            </p:extLst>
          </p:nvPr>
        </p:nvGraphicFramePr>
        <p:xfrm>
          <a:off x="4871864" y="980728"/>
          <a:ext cx="5040560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Скругленный прямоугольник 37"/>
          <p:cNvSpPr/>
          <p:nvPr/>
        </p:nvSpPr>
        <p:spPr>
          <a:xfrm>
            <a:off x="6384032" y="2465512"/>
            <a:ext cx="3312367" cy="4392488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7176120" y="2708920"/>
            <a:ext cx="2793896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4295800" y="2420888"/>
            <a:ext cx="1945730" cy="2088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u="sng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420</a:t>
            </a:r>
            <a:r>
              <a:rPr lang="en-US" sz="2400" b="1" u="sng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183</a:t>
            </a:r>
            <a:endParaRPr lang="ru-RU" sz="2400" b="1" u="sng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 них: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профилактической целью: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149816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заболеванию: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270367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дому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66190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поликлинике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204</a:t>
            </a:r>
            <a:r>
              <a:rPr lang="en-US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77 </a:t>
            </a:r>
            <a:endParaRPr lang="en-US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4198145214"/>
              </p:ext>
            </p:extLst>
          </p:nvPr>
        </p:nvGraphicFramePr>
        <p:xfrm>
          <a:off x="6023992" y="2996952"/>
          <a:ext cx="4032448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:p14="http://schemas.microsoft.com/office/powerpoint/2010/main" val="1406170786"/>
              </p:ext>
            </p:extLst>
          </p:nvPr>
        </p:nvGraphicFramePr>
        <p:xfrm>
          <a:off x="8687963" y="933339"/>
          <a:ext cx="5040560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6600056" y="112474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64,4%</a:t>
            </a:r>
            <a:endParaRPr lang="ru-RU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5375920" y="112474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35,6%</a:t>
            </a:r>
            <a:endParaRPr lang="ru-RU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9192344" y="105273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43,6%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488488" y="105273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56,4%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9912424" y="2420888"/>
            <a:ext cx="2063552" cy="2160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u="sng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598660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 них: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профилактической целью: </a:t>
            </a:r>
            <a:r>
              <a:rPr lang="en-US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310898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заболеванию: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287762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дому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51375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поликлинике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236387</a:t>
            </a:r>
            <a:endParaRPr lang="en-US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1520787">
            <a:off x="7710635" y="4994014"/>
            <a:ext cx="648072" cy="288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23992" y="4941168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66190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9408368" y="4941168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51375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t="10345" r="7448" b="-1725"/>
          <a:stretch/>
        </p:blipFill>
        <p:spPr>
          <a:xfrm>
            <a:off x="82167" y="1592796"/>
            <a:ext cx="392447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407368" y="-117860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168008" y="4005064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168008" y="1556792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5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3%</a:t>
            </a:r>
            <a:endParaRPr lang="ru-RU" sz="5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306054" y="4305097"/>
            <a:ext cx="3672407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Планы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вакцинации </a:t>
            </a:r>
            <a:b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2020год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выполнены на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35361" y="1556792"/>
          <a:ext cx="5760639" cy="4147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1"/>
                <a:gridCol w="936104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ru-RU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  <a:endParaRPr lang="ru-RU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Вакцинация</a:t>
                      </a:r>
                      <a:r>
                        <a:rPr lang="en-US" sz="18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8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против гепатита 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</a:t>
                      </a:r>
                      <a:r>
                        <a:rPr lang="ru-RU" dirty="0" smtClean="0"/>
                        <a:t>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Вакцинация против кори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109,1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Ревакцинация против кори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106,5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96,3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Вакцинация против краснухи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92,3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Ревакцинация против краснухи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84,6</a:t>
                      </a:r>
                      <a:endParaRPr lang="ru-RU" dirty="0"/>
                    </a:p>
                  </a:txBody>
                  <a:tcPr/>
                </a:tc>
              </a:tr>
              <a:tr h="439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Вакцинация против дифтерии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Ревакцинация против дифтерии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Вакцинация против паротита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96,1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Вакцинация против столбняка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Вакцинация против коклюша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104,9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4439816" y="2276872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глаза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2567608" y="2312621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4439816" y="1268760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22" y="141277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68640282"/>
              </p:ext>
            </p:extLst>
          </p:nvPr>
        </p:nvGraphicFramePr>
        <p:xfrm>
          <a:off x="2246812" y="2996221"/>
          <a:ext cx="9282551" cy="33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9" name="Рисунок 28" descr="unnamed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583832" y="1412776"/>
            <a:ext cx="620688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3594</TotalTime>
  <Words>1432</Words>
  <Application>Microsoft Office PowerPoint</Application>
  <PresentationFormat>Широкоэкранный</PresentationFormat>
  <Paragraphs>435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Droid Sans Fallback</vt:lpstr>
      <vt:lpstr>FreeSans</vt:lpstr>
      <vt:lpstr>inherit</vt:lpstr>
      <vt:lpstr>Liberation Serif</vt:lpstr>
      <vt:lpstr>Roboto</vt:lpstr>
      <vt:lpstr>Segoe UI Historic</vt:lpstr>
      <vt:lpstr>Times New Roman</vt:lpstr>
      <vt:lpstr>Тема Office</vt:lpstr>
      <vt:lpstr>1_Тема Office</vt:lpstr>
      <vt:lpstr>отчет  главного врача  ГБУЗ «ДГП № 150 ДЗМ» Ключниковой И.В. за 2020 год</vt:lpstr>
      <vt:lpstr>ГБУЗ «ДГП №150 ДЗМ» оказывает помощь по различным профилям</vt:lpstr>
      <vt:lpstr>Основные показатели работы</vt:lpstr>
      <vt:lpstr>Кадры 2020 года</vt:lpstr>
      <vt:lpstr>Выполнение территориальной  программы ОМС</vt:lpstr>
      <vt:lpstr>Презентация PowerPoint</vt:lpstr>
      <vt:lpstr>Посещения поликлиники</vt:lpstr>
      <vt:lpstr>Прививочная работа: гепатит, корь, краснуха, дифтерия, паротит, столбняк, коклюш</vt:lpstr>
      <vt:lpstr>Показатели заболеваемости</vt:lpstr>
      <vt:lpstr>Количество детей, заболевших новой коронавирусной инфекцией COVID 19 в 2020 году</vt:lpstr>
      <vt:lpstr>Презентация PowerPoint</vt:lpstr>
      <vt:lpstr>Работа в образовательных организациях в условиях новой коронавирусной инфекции COVID-19</vt:lpstr>
      <vt:lpstr>Тестирование на коронавирус</vt:lpstr>
      <vt:lpstr>Тестирование сотрудников поликлиники</vt:lpstr>
      <vt:lpstr>Работа по рассмотрению жалоб и обращений граждан</vt:lpstr>
      <vt:lpstr>Оборудование поликлиники</vt:lpstr>
      <vt:lpstr>Оснащение кабинета охраны зрения</vt:lpstr>
      <vt:lpstr>Отчет работы Кабинета охраны зрения</vt:lpstr>
      <vt:lpstr>Специализированный офтальмологический детский сад ГБОУ «Школа имени  Ф.М.Достоевского» УК 8   </vt:lpstr>
      <vt:lpstr>Участие в проектах ДЗМ</vt:lpstr>
      <vt:lpstr>Участие в массовых акциях</vt:lpstr>
      <vt:lpstr>Участие в корпоративных мероприятиях</vt:lpstr>
      <vt:lpstr>Мероприятия в поликлиниках, реализованные в 2020 году</vt:lpstr>
      <vt:lpstr>ПЛАН на  2021 год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Слюнькова Светлана Геннадьевна</cp:lastModifiedBy>
  <cp:revision>372</cp:revision>
  <dcterms:created xsi:type="dcterms:W3CDTF">2019-02-11T07:19:05Z</dcterms:created>
  <dcterms:modified xsi:type="dcterms:W3CDTF">2021-01-19T13:52:22Z</dcterms:modified>
</cp:coreProperties>
</file>