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94" r:id="rId3"/>
    <p:sldId id="286" r:id="rId4"/>
    <p:sldId id="267" r:id="rId5"/>
    <p:sldId id="284" r:id="rId6"/>
    <p:sldId id="295" r:id="rId7"/>
    <p:sldId id="290" r:id="rId8"/>
    <p:sldId id="277" r:id="rId9"/>
    <p:sldId id="271" r:id="rId10"/>
    <p:sldId id="280" r:id="rId11"/>
    <p:sldId id="276" r:id="rId12"/>
    <p:sldId id="274" r:id="rId13"/>
    <p:sldId id="269" r:id="rId14"/>
    <p:sldId id="296" r:id="rId15"/>
    <p:sldId id="297" r:id="rId16"/>
    <p:sldId id="288" r:id="rId17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6" userDrawn="1">
          <p15:clr>
            <a:srgbClr val="A4A3A4"/>
          </p15:clr>
        </p15:guide>
        <p15:guide id="2" pos="438" userDrawn="1">
          <p15:clr>
            <a:srgbClr val="A4A3A4"/>
          </p15:clr>
        </p15:guide>
        <p15:guide id="3" pos="724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C63B"/>
    <a:srgbClr val="E4EFC7"/>
    <a:srgbClr val="ECF4D8"/>
    <a:srgbClr val="6CB5FF"/>
    <a:srgbClr val="008A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464" autoAdjust="0"/>
    <p:restoredTop sz="94660"/>
  </p:normalViewPr>
  <p:slideViewPr>
    <p:cSldViewPr>
      <p:cViewPr varScale="1">
        <p:scale>
          <a:sx n="87" d="100"/>
          <a:sy n="87" d="100"/>
        </p:scale>
        <p:origin x="536" y="200"/>
      </p:cViewPr>
      <p:guideLst>
        <p:guide orient="horz" pos="346"/>
        <p:guide pos="438"/>
        <p:guide pos="724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121" d="100"/>
          <a:sy n="121" d="100"/>
        </p:scale>
        <p:origin x="493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ru-RU" dirty="0"/>
              <a:t>Врачи</a:t>
            </a:r>
          </a:p>
        </c:rich>
      </c:tx>
      <c:layout>
        <c:manualLayout>
          <c:xMode val="edge"/>
          <c:yMode val="edge"/>
          <c:x val="0.33366696028483622"/>
          <c:y val="2.747204141732063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6317779832501228"/>
          <c:y val="0.14628537326655303"/>
          <c:w val="0.5977717994720626"/>
          <c:h val="0.6517823208265176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Врачи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A9B-45D1-9EC2-BB532AB4835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A9B-45D1-9EC2-BB532AB48355}"/>
              </c:ext>
            </c:extLst>
          </c:dPt>
          <c:cat>
            <c:strRef>
              <c:f>Лист1!$A$2:$A$3</c:f>
              <c:strCache>
                <c:ptCount val="2"/>
                <c:pt idx="0">
                  <c:v>Занято ставок</c:v>
                </c:pt>
                <c:pt idx="1">
                  <c:v>Свободно ставок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31.75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A9B-45D1-9EC2-BB532AB483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ayout>
        <c:manualLayout>
          <c:xMode val="edge"/>
          <c:yMode val="edge"/>
          <c:x val="0.18448677660154164"/>
          <c:y val="0.7878677047027034"/>
          <c:w val="0.61942356933885645"/>
          <c:h val="0.14295771941180671"/>
        </c:manualLayout>
      </c:layout>
      <c:overlay val="0"/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ru-RU" dirty="0"/>
              <a:t>Средний мед. персонал</a:t>
            </a:r>
          </a:p>
        </c:rich>
      </c:tx>
      <c:layout>
        <c:manualLayout>
          <c:xMode val="edge"/>
          <c:yMode val="edge"/>
          <c:x val="0.22785960290126495"/>
          <c:y val="1.1975931002043168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6317779832501228"/>
          <c:y val="0.14628537326655303"/>
          <c:w val="0.5977717994720626"/>
          <c:h val="0.6517823208265176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Средний мед. Персонал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C22-4135-9A26-7131A1C6B15A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C22-4135-9A26-7131A1C6B15A}"/>
              </c:ext>
            </c:extLst>
          </c:dPt>
          <c:dLbls>
            <c:delete val="1"/>
          </c:dLbls>
          <c:cat>
            <c:strRef>
              <c:f>Лист1!$A$2:$A$3</c:f>
              <c:strCache>
                <c:ptCount val="2"/>
                <c:pt idx="0">
                  <c:v>Занято ставки</c:v>
                </c:pt>
                <c:pt idx="1">
                  <c:v>Свободно ставок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32.75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C22-4135-9A26-7131A1C6B15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ayout>
        <c:manualLayout>
          <c:xMode val="edge"/>
          <c:yMode val="edge"/>
          <c:x val="0.18868604546584775"/>
          <c:y val="0.79948978751416144"/>
          <c:w val="0.55223513981514838"/>
          <c:h val="0.11583966801718508"/>
        </c:manualLayout>
      </c:layout>
      <c:overlay val="0"/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ru-RU" dirty="0"/>
              <a:t>Прочий</a:t>
            </a:r>
            <a:r>
              <a:rPr lang="ru-RU" baseline="0" dirty="0"/>
              <a:t> персонал</a:t>
            </a:r>
            <a:endParaRPr lang="ru-RU" dirty="0"/>
          </a:p>
        </c:rich>
      </c:tx>
      <c:layout>
        <c:manualLayout>
          <c:xMode val="edge"/>
          <c:yMode val="edge"/>
          <c:x val="0.17409474344120496"/>
          <c:y val="2.35980138135012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6317779832501228"/>
          <c:y val="0.14628537326655303"/>
          <c:w val="0.5977717994720626"/>
          <c:h val="0.6517823208265176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Прочие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747-4169-BEC4-9CDD522FA33D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747-4169-BEC4-9CDD522FA33D}"/>
              </c:ext>
            </c:extLst>
          </c:dPt>
          <c:cat>
            <c:strRef>
              <c:f>Лист1!$A$2:$A$3</c:f>
              <c:strCache>
                <c:ptCount val="1"/>
                <c:pt idx="0">
                  <c:v>Занято ставки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17.25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747-4169-BEC4-9CDD522FA3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ayout>
        <c:manualLayout>
          <c:xMode val="edge"/>
          <c:yMode val="edge"/>
          <c:x val="0.18448677660154164"/>
          <c:y val="0.78399367709888435"/>
          <c:w val="0.61942356933885645"/>
          <c:h val="0.15457980222326478"/>
        </c:manualLayout>
      </c:layout>
      <c:overlay val="0"/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61962459325138"/>
          <c:y val="7.2047066485529512E-2"/>
          <c:w val="0.37625402733029667"/>
          <c:h val="0.8163411040504751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A2F-4665-A8E3-4125F5B719F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A2F-4665-A8E3-4125F5B719FF}"/>
              </c:ext>
            </c:extLst>
          </c:dPt>
          <c:dLbls>
            <c:dLbl>
              <c:idx val="0"/>
              <c:layout>
                <c:manualLayout>
                  <c:x val="0.1126994492299397"/>
                  <c:y val="-9.235871076854369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261 065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8A2F-4665-A8E3-4125F5B719FF}"/>
                </c:ext>
              </c:extLst>
            </c:dLbl>
            <c:dLbl>
              <c:idx val="1"/>
              <c:layout>
                <c:manualLayout>
                  <c:x val="-9.9752778906493395E-2"/>
                  <c:y val="-0.177117769824961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281 440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8A2F-4665-A8E3-4125F5B719F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По заболеванию</c:v>
                </c:pt>
                <c:pt idx="1">
                  <c:v>С профилактической целью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95479</c:v>
                </c:pt>
                <c:pt idx="1">
                  <c:v>111233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A2F-4665-A8E3-4125F5B719F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vert="horz"/>
          <a:lstStyle/>
          <a:p>
            <a:pPr>
              <a:defRPr/>
            </a:pPr>
            <a:endParaRPr lang="ru-RU"/>
          </a:p>
        </c:txPr>
      </c:legendEntry>
      <c:legendEntry>
        <c:idx val="1"/>
        <c:txPr>
          <a:bodyPr rot="0" vert="horz"/>
          <a:lstStyle/>
          <a:p>
            <a:pPr>
              <a:defRPr/>
            </a:pPr>
            <a:endParaRPr lang="ru-RU"/>
          </a:p>
        </c:txPr>
      </c:legendEntry>
      <c:layout>
        <c:manualLayout>
          <c:xMode val="edge"/>
          <c:yMode val="edge"/>
          <c:x val="0.49195366041828692"/>
          <c:y val="0.57120948949312278"/>
          <c:w val="0.46257848026620946"/>
          <c:h val="0.31436777577777553"/>
        </c:manualLayout>
      </c:layout>
      <c:overlay val="0"/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338099012006831"/>
          <c:y val="6.3278350203093622E-2"/>
          <c:w val="0.43060183520618217"/>
          <c:h val="0.4885062073051409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6A4-4DD5-AAD1-93CF23F23E31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/>
                  </a:gs>
                  <a:gs pos="100000">
                    <a:schemeClr val="accent4"/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6A4-4DD5-AAD1-93CF23F23E31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6A4-4DD5-AAD1-93CF23F23E31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6A4-4DD5-AAD1-93CF23F23E31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26A4-4DD5-AAD1-93CF23F23E31}"/>
              </c:ext>
            </c:extLst>
          </c:dPt>
          <c:dLbls>
            <c:dLbl>
              <c:idx val="0"/>
              <c:layout>
                <c:manualLayout>
                  <c:x val="0.15004703222245291"/>
                  <c:y val="1.285109521586538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51,2%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402422381007844"/>
                      <c:h val="3.6936781343853149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26A4-4DD5-AAD1-93CF23F23E31}"/>
                </c:ext>
              </c:extLst>
            </c:dLbl>
            <c:dLbl>
              <c:idx val="1"/>
              <c:layout>
                <c:manualLayout>
                  <c:x val="-0.12058859275539201"/>
                  <c:y val="-2.15768554887332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48,2%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26A4-4DD5-AAD1-93CF23F23E31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6A4-4DD5-AAD1-93CF23F23E31}"/>
                </c:ext>
              </c:extLst>
            </c:dLbl>
            <c:dLbl>
              <c:idx val="3"/>
              <c:layout>
                <c:manualLayout>
                  <c:x val="-2.8137042907566176E-2"/>
                  <c:y val="-7.51457903343758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1,2%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26A4-4DD5-AAD1-93CF23F23E31}"/>
                </c:ext>
              </c:extLst>
            </c:dLbl>
            <c:dLbl>
              <c:idx val="5"/>
              <c:layout>
                <c:manualLayout>
                  <c:x val="-6.4313240931579835E-2"/>
                  <c:y val="-6.282789332257972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6A4-4DD5-AAD1-93CF23F23E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профилактический осмотр</c:v>
                </c:pt>
                <c:pt idx="1">
                  <c:v>прочие</c:v>
                </c:pt>
                <c:pt idx="3">
                  <c:v>патронаж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80200</c:v>
                </c:pt>
                <c:pt idx="1">
                  <c:v>65383</c:v>
                </c:pt>
                <c:pt idx="3">
                  <c:v>4650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6A4-4DD5-AAD1-93CF23F23E31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ru-RU" sz="1000" b="0" i="0" u="none" strike="noStrike" kern="1200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ru-RU"/>
          </a:p>
        </c:txPr>
      </c:legendEntry>
      <c:legendEntry>
        <c:idx val="2"/>
        <c:delete val="1"/>
      </c:legendEntry>
      <c:layout>
        <c:manualLayout>
          <c:xMode val="edge"/>
          <c:yMode val="edge"/>
          <c:x val="2.978981723898699E-2"/>
          <c:y val="0.54714852515145751"/>
          <c:w val="0.55454091993254717"/>
          <c:h val="0.375167769116184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000" b="0" i="0" u="none" strike="noStrike" kern="1200" baseline="0">
              <a:solidFill>
                <a:schemeClr val="tx1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740056767829199"/>
          <c:y val="9.5350311038500557E-2"/>
          <c:w val="0.45471930055552445"/>
          <c:h val="0.5158668234575990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5BF-4AA1-9543-E2968FC6601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5BF-4AA1-9543-E2968FC66016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5BF-4AA1-9543-E2968FC66016}"/>
              </c:ext>
            </c:extLst>
          </c:dPt>
          <c:dLbls>
            <c:dLbl>
              <c:idx val="0"/>
              <c:layout>
                <c:manualLayout>
                  <c:x val="-0.46092844012538547"/>
                  <c:y val="-0.19608441575928404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44%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F5BF-4AA1-9543-E2968FC66016}"/>
                </c:ext>
              </c:extLst>
            </c:dLbl>
            <c:dLbl>
              <c:idx val="1"/>
              <c:layout>
                <c:manualLayout>
                  <c:x val="0.45823152513533633"/>
                  <c:y val="0.20064451845136039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56%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F5BF-4AA1-9543-E2968FC66016}"/>
                </c:ext>
              </c:extLst>
            </c:dLbl>
            <c:dLbl>
              <c:idx val="2"/>
              <c:layout>
                <c:manualLayout>
                  <c:x val="0"/>
                  <c:y val="-3.74467015556413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5BF-4AA1-9543-E2968FC660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повторные</c:v>
                </c:pt>
                <c:pt idx="1">
                  <c:v>первичные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147559</c:v>
                </c:pt>
                <c:pt idx="1">
                  <c:v>113506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5BF-4AA1-9543-E2968FC66016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4804161117328619E-2"/>
          <c:y val="0.65279378102530505"/>
          <c:w val="0.56862969752520642"/>
          <c:h val="0.2377637543648621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61 284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98BE-3F43-BAF6-DA4FDE26986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38 503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9242-994C-A378-74699FC9039E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6 849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9242-994C-A378-74699FC9039E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6 841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9242-994C-A378-74699FC9039E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2 657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9242-994C-A378-74699FC9039E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6 434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9242-994C-A378-74699FC903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</c:numCache>
            </c:numRef>
          </c:cat>
          <c:val>
            <c:numRef>
              <c:f>Лист1!$B$2:$B$7</c:f>
              <c:numCache>
                <c:formatCode>#,##0</c:formatCode>
                <c:ptCount val="6"/>
                <c:pt idx="0">
                  <c:v>44953</c:v>
                </c:pt>
                <c:pt idx="1">
                  <c:v>32751</c:v>
                </c:pt>
                <c:pt idx="2">
                  <c:v>2938</c:v>
                </c:pt>
                <c:pt idx="3" formatCode="General">
                  <c:v>2419</c:v>
                </c:pt>
                <c:pt idx="4">
                  <c:v>1936</c:v>
                </c:pt>
                <c:pt idx="5">
                  <c:v>860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28-4842-AE0D-452D40CA7A4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60 154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9242-994C-A378-74699FC9039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36</a:t>
                    </a:r>
                    <a:r>
                      <a:rPr lang="en-US" baseline="0" dirty="0"/>
                      <a:t> 742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9242-994C-A378-74699FC9039E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7</a:t>
                    </a:r>
                    <a:r>
                      <a:rPr lang="en-US" baseline="0"/>
                      <a:t> 855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9242-994C-A378-74699FC9039E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7</a:t>
                    </a:r>
                    <a:r>
                      <a:rPr lang="en-US" baseline="0"/>
                      <a:t> 711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9242-994C-A378-74699FC9039E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2 938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9242-994C-A378-74699FC9039E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4 908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9242-994C-A378-74699FC903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</c:numCache>
            </c:numRef>
          </c:cat>
          <c:val>
            <c:numRef>
              <c:f>Лист1!$C$2:$C$7</c:f>
              <c:numCache>
                <c:formatCode>#,##0</c:formatCode>
                <c:ptCount val="6"/>
                <c:pt idx="0" formatCode="General">
                  <c:v>44996</c:v>
                </c:pt>
                <c:pt idx="1">
                  <c:v>29754</c:v>
                </c:pt>
                <c:pt idx="2">
                  <c:v>2936</c:v>
                </c:pt>
                <c:pt idx="3" formatCode="General">
                  <c:v>3426</c:v>
                </c:pt>
                <c:pt idx="4">
                  <c:v>1957</c:v>
                </c:pt>
                <c:pt idx="5">
                  <c:v>689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328-4842-AE0D-452D40CA7A4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83995776"/>
        <c:axId val="184001664"/>
      </c:barChart>
      <c:catAx>
        <c:axId val="1839957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184001664"/>
        <c:crosses val="autoZero"/>
        <c:auto val="1"/>
        <c:lblAlgn val="ctr"/>
        <c:lblOffset val="100"/>
        <c:noMultiLvlLbl val="0"/>
      </c:catAx>
      <c:valAx>
        <c:axId val="184001664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one"/>
        <c:crossAx val="183995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5" y="2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ECC3F-9287-4FAB-9EDE-FB607BE02DF4}" type="datetimeFigureOut">
              <a:rPr lang="ru-RU" smtClean="0"/>
              <a:pPr/>
              <a:t>09.02.2024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5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D9021-B706-416D-9E11-346349606E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4214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5" y="2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21B3DE-0913-4385-A81D-0D235EEFD284}" type="datetimeFigureOut">
              <a:rPr lang="ru-RU" smtClean="0"/>
              <a:pPr/>
              <a:t>09.02.2024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5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21939-DDDB-4A61-AB14-F4B8210B7C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125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AD8BD-61AF-48BB-AC6C-FF85E0FB93B1}" type="datetime1">
              <a:rPr lang="ru-RU" smtClean="0"/>
              <a:pPr/>
              <a:t>09.02.2024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20336" y="6356350"/>
            <a:ext cx="2743200" cy="365125"/>
          </a:xfrm>
        </p:spPr>
        <p:txBody>
          <a:bodyPr/>
          <a:lstStyle/>
          <a:p>
            <a:fld id="{1721ED73-5B17-489B-8AF9-E8BAB6DF7D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264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21855-0717-47C6-8C99-E9EFB2F71A16}" type="datetime1">
              <a:rPr lang="ru-RU" smtClean="0"/>
              <a:pPr/>
              <a:t>09.02.2024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725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490E1-F5E3-4716-A3B7-38CAE80D11FC}" type="datetime1">
              <a:rPr lang="ru-RU" smtClean="0"/>
              <a:pPr/>
              <a:t>09.02.2024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686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CBCD6-451F-427E-9E91-7C3CAFDDB88D}" type="datetime1">
              <a:rPr lang="ru-RU" smtClean="0"/>
              <a:pPr/>
              <a:t>09.02.2024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20336" y="6356350"/>
            <a:ext cx="2743200" cy="365125"/>
          </a:xfrm>
        </p:spPr>
        <p:txBody>
          <a:bodyPr/>
          <a:lstStyle/>
          <a:p>
            <a:fld id="{1721ED73-5B17-489B-8AF9-E8BAB6DF7D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3571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708B-C0D5-44CA-9420-C6B31521111B}" type="datetime1">
              <a:rPr lang="ru-RU" smtClean="0"/>
              <a:pPr/>
              <a:t>09.02.2024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20336" y="6356350"/>
            <a:ext cx="2743200" cy="365125"/>
          </a:xfrm>
        </p:spPr>
        <p:txBody>
          <a:bodyPr/>
          <a:lstStyle/>
          <a:p>
            <a:fld id="{1721ED73-5B17-489B-8AF9-E8BAB6DF7D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800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2E37-1FDC-4A91-80AE-D3D4BD0CF3C6}" type="datetime1">
              <a:rPr lang="ru-RU" smtClean="0"/>
              <a:pPr/>
              <a:t>09.02.2024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440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C647A-70F8-4B2D-B89B-BB59000189F0}" type="datetime1">
              <a:rPr lang="ru-RU" smtClean="0"/>
              <a:pPr/>
              <a:t>09.02.2024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272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D5E90-1241-4CF8-B095-839D662193A5}" type="datetime1">
              <a:rPr lang="ru-RU" smtClean="0"/>
              <a:pPr/>
              <a:t>09.02.2024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716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F60F6-8CBD-4071-9F44-5EDF987D3B9B}" type="datetime1">
              <a:rPr lang="ru-RU" smtClean="0"/>
              <a:pPr/>
              <a:t>09.02.2024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726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25213-8220-485D-BEA2-438CEDB9B693}" type="datetime1">
              <a:rPr lang="ru-RU" smtClean="0"/>
              <a:pPr/>
              <a:t>09.02.2024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423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5165-AFDF-4E13-87F1-2CCC8C7FAE12}" type="datetime1">
              <a:rPr lang="ru-RU" smtClean="0"/>
              <a:pPr/>
              <a:t>09.02.2024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622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375EC-5949-4FC3-82FA-A0594F71B7FD}" type="datetime1">
              <a:rPr lang="ru-RU" smtClean="0"/>
              <a:pPr/>
              <a:t>09.02.2024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12033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1ED73-5B17-489B-8AF9-E8BAB6DF7D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698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chart" Target="../charts/char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9F4280F-B304-C34F-8D13-CA48D84623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ctrTitle"/>
          </p:nvPr>
        </p:nvSpPr>
        <p:spPr>
          <a:xfrm>
            <a:off x="6963076" y="2996952"/>
            <a:ext cx="4355216" cy="594734"/>
          </a:xfrm>
        </p:spPr>
        <p:txBody>
          <a:bodyPr anchor="t">
            <a:noAutofit/>
          </a:bodyPr>
          <a:lstStyle/>
          <a:p>
            <a:pPr algn="l"/>
            <a:r>
              <a:rPr lang="ru-RU" sz="45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Годовой отчет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983888" y="4077072"/>
            <a:ext cx="4512712" cy="11347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>
                <a:latin typeface="+mn-lt"/>
                <a:cs typeface="Mangal" panose="02040503050203030202" pitchFamily="18" charset="0"/>
              </a:rPr>
              <a:t>Главного врача ГБУЗ «ДГП №</a:t>
            </a:r>
            <a:r>
              <a:rPr lang="en-US" sz="2000" b="1" dirty="0">
                <a:latin typeface="+mn-lt"/>
                <a:cs typeface="Mangal" panose="02040503050203030202" pitchFamily="18" charset="0"/>
              </a:rPr>
              <a:t>148</a:t>
            </a:r>
            <a:r>
              <a:rPr lang="ru-RU" sz="2000" b="1" dirty="0">
                <a:latin typeface="+mn-lt"/>
                <a:cs typeface="Mangal" panose="02040503050203030202" pitchFamily="18" charset="0"/>
              </a:rPr>
              <a:t> ДЗМ»</a:t>
            </a:r>
            <a:endParaRPr lang="ru-RU" sz="2000" dirty="0">
              <a:latin typeface="+mn-lt"/>
              <a:cs typeface="Mangal" panose="02040503050203030202" pitchFamily="18" charset="0"/>
            </a:endParaRPr>
          </a:p>
          <a:p>
            <a:pPr algn="l"/>
            <a:r>
              <a:rPr lang="ru-RU" sz="2000" b="1" dirty="0">
                <a:latin typeface="+mn-lt"/>
                <a:cs typeface="Mangal" panose="02040503050203030202" pitchFamily="18" charset="0"/>
              </a:rPr>
              <a:t>Дениса Андреевича </a:t>
            </a:r>
            <a:r>
              <a:rPr lang="ru-RU" sz="2000" b="1" dirty="0" err="1">
                <a:latin typeface="+mn-lt"/>
                <a:cs typeface="Mangal" panose="02040503050203030202" pitchFamily="18" charset="0"/>
              </a:rPr>
              <a:t>Притыко</a:t>
            </a:r>
            <a:endParaRPr lang="ru-RU" sz="2000" b="1" dirty="0">
              <a:latin typeface="+mn-lt"/>
              <a:cs typeface="Mangal" panose="02040503050203030202" pitchFamily="18" charset="0"/>
            </a:endParaRPr>
          </a:p>
          <a:p>
            <a:pPr algn="l"/>
            <a:r>
              <a:rPr lang="ru-RU" sz="2000" b="1" dirty="0">
                <a:latin typeface="+mn-lt"/>
                <a:cs typeface="Mangal" panose="02040503050203030202" pitchFamily="18" charset="0"/>
              </a:rPr>
              <a:t>о работе учреждения и его филиалов за 2023 год</a:t>
            </a:r>
          </a:p>
        </p:txBody>
      </p:sp>
    </p:spTree>
    <p:extLst>
      <p:ext uri="{BB962C8B-B14F-4D97-AF65-F5344CB8AC3E}">
        <p14:creationId xmlns:p14="http://schemas.microsoft.com/office/powerpoint/2010/main" val="3097580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9BE3E3-D631-2544-93D2-34E7D6452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394F2326-7F5E-AD4D-95E8-467315623FA3}"/>
              </a:ext>
            </a:extLst>
          </p:cNvPr>
          <p:cNvSpPr/>
          <p:nvPr/>
        </p:nvSpPr>
        <p:spPr>
          <a:xfrm>
            <a:off x="725437" y="1363876"/>
            <a:ext cx="7242771" cy="4031872"/>
          </a:xfrm>
          <a:prstGeom prst="roundRect">
            <a:avLst>
              <a:gd name="adj" fmla="val 4497"/>
            </a:avLst>
          </a:prstGeom>
          <a:solidFill>
            <a:srgbClr val="9FC63B">
              <a:alpha val="34902"/>
            </a:srgbClr>
          </a:solidFill>
          <a:ln>
            <a:noFill/>
          </a:ln>
          <a:effectLst>
            <a:reflection stA="45000"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9FC63B"/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407368" y="564302"/>
            <a:ext cx="11377264" cy="503461"/>
          </a:xfrm>
        </p:spPr>
        <p:txBody>
          <a:bodyPr>
            <a:normAutofit/>
          </a:bodyPr>
          <a:lstStyle/>
          <a:p>
            <a:pPr indent="450215"/>
            <a:r>
              <a:rPr lang="ru-RU" sz="2700" kern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В ДГП № 148 оказывают помощь по различным профилям:</a:t>
            </a:r>
            <a:endParaRPr lang="ru-RU" sz="27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11" name="Содержимое 3"/>
          <p:cNvSpPr>
            <a:spLocks noGrp="1"/>
          </p:cNvSpPr>
          <p:nvPr>
            <p:ph sz="half" idx="1"/>
          </p:nvPr>
        </p:nvSpPr>
        <p:spPr>
          <a:xfrm>
            <a:off x="695325" y="1755394"/>
            <a:ext cx="4536504" cy="5102606"/>
          </a:xfrm>
        </p:spPr>
        <p:txBody>
          <a:bodyPr>
            <a:noAutofit/>
          </a:bodyPr>
          <a:lstStyle/>
          <a:p>
            <a:pPr indent="450215" algn="just"/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педиатрия;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офтальмология;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оториноларингология;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хирургия детская;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травматология-ортопедия;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кардиология;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неврология;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гастроэнтерология;</a:t>
            </a:r>
          </a:p>
          <a:p>
            <a:pPr indent="450215" algn="just"/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аллергология-иммунология;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pPr/>
              <a:t>10</a:t>
            </a:fld>
            <a:endParaRPr lang="ru-RU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695325" y="549275"/>
            <a:ext cx="1080135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4312723" y="1869700"/>
            <a:ext cx="4295800" cy="361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урология-андрология;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физиотерапия;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эндокринология;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гинекология;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лечебная физкультура;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лучевая диагностика;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функциональная диагностика;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300" dirty="0"/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E0F41AD9-C1FB-554C-906E-78D2C704D4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9" t="-147" r="21769" b="13660"/>
          <a:stretch/>
        </p:blipFill>
        <p:spPr bwMode="auto">
          <a:xfrm>
            <a:off x="8112224" y="1357030"/>
            <a:ext cx="3384451" cy="40280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33971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8CAB361F-B393-6240-ABD9-EB8320CE1EC0}"/>
              </a:ext>
            </a:extLst>
          </p:cNvPr>
          <p:cNvSpPr/>
          <p:nvPr/>
        </p:nvSpPr>
        <p:spPr>
          <a:xfrm>
            <a:off x="695325" y="1196752"/>
            <a:ext cx="4248547" cy="5159598"/>
          </a:xfrm>
          <a:prstGeom prst="roundRect">
            <a:avLst>
              <a:gd name="adj" fmla="val 1954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95325" y="549275"/>
            <a:ext cx="5760715" cy="0"/>
          </a:xfrm>
          <a:prstGeom prst="line">
            <a:avLst/>
          </a:prstGeom>
          <a:ln w="57150">
            <a:solidFill>
              <a:srgbClr val="9FC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719733" y="549274"/>
            <a:ext cx="6624811" cy="575469"/>
          </a:xfrm>
        </p:spPr>
        <p:txBody>
          <a:bodyPr anchor="t">
            <a:normAutofit fontScale="90000"/>
          </a:bodyPr>
          <a:lstStyle/>
          <a:p>
            <a:r>
              <a:rPr lang="ru-RU" sz="30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Оборудование поликлиники в 2023 году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689BC8-CED7-954A-97BE-877BF5F77046}"/>
              </a:ext>
            </a:extLst>
          </p:cNvPr>
          <p:cNvSpPr txBox="1"/>
          <p:nvPr/>
        </p:nvSpPr>
        <p:spPr>
          <a:xfrm>
            <a:off x="811193" y="1375894"/>
            <a:ext cx="4016809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качественного и полноценного оказания медицинской помощи поликлиника оснащена рентгенологическими системами для лучевой диагностики, оптическим когерентным томографом, аппаратом УЗИ, ЛОР комплексами. </a:t>
            </a:r>
          </a:p>
          <a:p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функциональной диагностики поликлиника оборудована ЭКГ, ЭЭГ, ХМ ЭКГ, ФВД и СМАД аппаратами. </a:t>
            </a:r>
          </a:p>
          <a:p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Также имеется портативный рефрактометр, щелевая лампа,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фундускамера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периметр, проект знаков, офтальмоскопы и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пневмотонометр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C10C789E-4AAA-EC47-9AF3-EF159DBFCC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5" t="2722" b="13458"/>
          <a:stretch/>
        </p:blipFill>
        <p:spPr bwMode="auto">
          <a:xfrm>
            <a:off x="5375920" y="1700808"/>
            <a:ext cx="6345103" cy="39704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59755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 1"/>
          <p:cNvSpPr>
            <a:spLocks noGrp="1"/>
          </p:cNvSpPr>
          <p:nvPr>
            <p:ph type="title"/>
          </p:nvPr>
        </p:nvSpPr>
        <p:spPr>
          <a:xfrm>
            <a:off x="695324" y="549275"/>
            <a:ext cx="11161315" cy="541655"/>
          </a:xfrm>
        </p:spPr>
        <p:txBody>
          <a:bodyPr>
            <a:normAutofit/>
          </a:bodyPr>
          <a:lstStyle/>
          <a:p>
            <a:r>
              <a:rPr lang="ru-RU" sz="30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Работа по рассмотрению жалоб и обращений граждан</a:t>
            </a: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695325" y="549275"/>
            <a:ext cx="10801350" cy="0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Скругленный прямоугольник 33"/>
          <p:cNvSpPr/>
          <p:nvPr/>
        </p:nvSpPr>
        <p:spPr>
          <a:xfrm>
            <a:off x="767408" y="1196751"/>
            <a:ext cx="5328592" cy="3107061"/>
          </a:xfrm>
          <a:prstGeom prst="roundRect">
            <a:avLst>
              <a:gd name="adj" fmla="val 1954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Заголовок 1"/>
          <p:cNvSpPr txBox="1">
            <a:spLocks/>
          </p:cNvSpPr>
          <p:nvPr/>
        </p:nvSpPr>
        <p:spPr>
          <a:xfrm>
            <a:off x="2927648" y="4845467"/>
            <a:ext cx="8136904" cy="15675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160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Все обращения рассматриваются в индивидуальном порядке</a:t>
            </a:r>
          </a:p>
          <a:p>
            <a:pPr marL="2160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В случае негативного содержания обращения, специалисты поликлиники вступают </a:t>
            </a:r>
            <a:br>
              <a:rPr lang="ru-RU" sz="16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6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в диалог с официальным представителем пациента и детализируют проблему для ее решения</a:t>
            </a:r>
          </a:p>
          <a:p>
            <a:pPr marL="216000" indent="-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Изучаются предложения граждан по улучшению работы поликлиники, руководство использует обратную связь для совершенствования оказания медицинской помощи</a:t>
            </a: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42" y="4845468"/>
            <a:ext cx="1502324" cy="1502324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695325" y="549275"/>
            <a:ext cx="10801350" cy="0"/>
          </a:xfrm>
          <a:prstGeom prst="line">
            <a:avLst/>
          </a:prstGeom>
          <a:ln w="57150">
            <a:solidFill>
              <a:srgbClr val="9FC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Скругленный прямоугольник 56"/>
          <p:cNvSpPr/>
          <p:nvPr/>
        </p:nvSpPr>
        <p:spPr>
          <a:xfrm>
            <a:off x="2495600" y="1844824"/>
            <a:ext cx="1440160" cy="1980337"/>
          </a:xfrm>
          <a:prstGeom prst="roundRect">
            <a:avLst>
              <a:gd name="adj" fmla="val 449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Заголовок 1"/>
          <p:cNvSpPr txBox="1">
            <a:spLocks/>
          </p:cNvSpPr>
          <p:nvPr/>
        </p:nvSpPr>
        <p:spPr>
          <a:xfrm>
            <a:off x="2495600" y="2245748"/>
            <a:ext cx="1440160" cy="8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174</a:t>
            </a:r>
          </a:p>
        </p:txBody>
      </p:sp>
      <p:sp>
        <p:nvSpPr>
          <p:cNvPr id="60" name="Заголовок 1"/>
          <p:cNvSpPr txBox="1">
            <a:spLocks/>
          </p:cNvSpPr>
          <p:nvPr/>
        </p:nvSpPr>
        <p:spPr>
          <a:xfrm>
            <a:off x="2495601" y="3117091"/>
            <a:ext cx="1440160" cy="5416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Число обращений </a:t>
            </a:r>
            <a:endParaRPr lang="en-US" sz="1600" dirty="0"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ru-RU" sz="16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за 2023 год</a:t>
            </a:r>
          </a:p>
        </p:txBody>
      </p:sp>
      <p:sp>
        <p:nvSpPr>
          <p:cNvPr id="65" name="Заголовок 1"/>
          <p:cNvSpPr txBox="1">
            <a:spLocks/>
          </p:cNvSpPr>
          <p:nvPr/>
        </p:nvSpPr>
        <p:spPr>
          <a:xfrm>
            <a:off x="2495600" y="2416601"/>
            <a:ext cx="2160240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endParaRPr lang="ru-RU" sz="1400" dirty="0"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9" name="Овал 68"/>
          <p:cNvSpPr/>
          <p:nvPr/>
        </p:nvSpPr>
        <p:spPr>
          <a:xfrm>
            <a:off x="2762151" y="1413043"/>
            <a:ext cx="885577" cy="8855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0" name="Рисунок 6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48" y="1577933"/>
            <a:ext cx="555797" cy="55579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07A7E029-98E0-B544-B806-7CC59376FE62}"/>
              </a:ext>
            </a:extLst>
          </p:cNvPr>
          <p:cNvSpPr txBox="1">
            <a:spLocks/>
          </p:cNvSpPr>
          <p:nvPr/>
        </p:nvSpPr>
        <p:spPr>
          <a:xfrm>
            <a:off x="6223410" y="143290"/>
            <a:ext cx="5453247" cy="15675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ru-RU" sz="16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Помимо обращений рассматриваются отзывы на онлайн-платформах, в социальных сетях, сайте.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331C95-8EC7-F746-8717-81ABC1975C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583" y="1897898"/>
            <a:ext cx="4680520" cy="263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20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52E0D082-55D7-594E-B9FF-25E849DAD322}"/>
              </a:ext>
            </a:extLst>
          </p:cNvPr>
          <p:cNvSpPr/>
          <p:nvPr/>
        </p:nvSpPr>
        <p:spPr>
          <a:xfrm>
            <a:off x="695326" y="1196751"/>
            <a:ext cx="5832722" cy="5088895"/>
          </a:xfrm>
          <a:prstGeom prst="roundRect">
            <a:avLst>
              <a:gd name="adj" fmla="val 1954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695325" y="549275"/>
            <a:ext cx="10801350" cy="0"/>
          </a:xfrm>
          <a:prstGeom prst="line">
            <a:avLst/>
          </a:prstGeom>
          <a:ln w="57150">
            <a:solidFill>
              <a:srgbClr val="9FC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49" cy="541655"/>
          </a:xfrm>
        </p:spPr>
        <p:txBody>
          <a:bodyPr>
            <a:normAutofit/>
          </a:bodyPr>
          <a:lstStyle/>
          <a:p>
            <a:r>
              <a:rPr lang="ru-RU" sz="30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Наши достижения в 2023 году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02539" y="1429639"/>
            <a:ext cx="5976665" cy="5022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80" b="1" dirty="0"/>
              <a:t>Капитальный ремонт: </a:t>
            </a:r>
            <a:r>
              <a:rPr lang="ru-RU" sz="1280" dirty="0"/>
              <a:t>В 2023 году прошло торжественное открытие филиала №2 </a:t>
            </a:r>
          </a:p>
          <a:p>
            <a:r>
              <a:rPr lang="ru-RU" sz="1280" dirty="0"/>
              <a:t>по адресу: </a:t>
            </a:r>
            <a:r>
              <a:rPr lang="ru-RU" sz="1280" dirty="0" err="1"/>
              <a:t>Перервинский</a:t>
            </a:r>
            <a:r>
              <a:rPr lang="ru-RU" sz="1280" dirty="0"/>
              <a:t> бульвар, дом 18, корпус 1. </a:t>
            </a:r>
          </a:p>
          <a:p>
            <a:r>
              <a:rPr lang="ru-RU" sz="1280" dirty="0"/>
              <a:t>Головное здание поликлиники по адресу: </a:t>
            </a:r>
            <a:r>
              <a:rPr lang="ru-RU" sz="1280" dirty="0" err="1"/>
              <a:t>Белореченская</a:t>
            </a:r>
            <a:r>
              <a:rPr lang="ru-RU" sz="1280" dirty="0"/>
              <a:t>, дом 26, корпус 1, </a:t>
            </a:r>
          </a:p>
          <a:p>
            <a:r>
              <a:rPr lang="ru-RU" sz="1280" dirty="0"/>
              <a:t>вошло в программу капитального ремонта. </a:t>
            </a:r>
          </a:p>
          <a:p>
            <a:endParaRPr lang="ru-RU" sz="1280" dirty="0"/>
          </a:p>
          <a:p>
            <a:r>
              <a:rPr lang="ru-RU" sz="1280" b="1" dirty="0"/>
              <a:t>Награждения: </a:t>
            </a:r>
            <a:r>
              <a:rPr lang="ru-RU" sz="1280" dirty="0"/>
              <a:t>Филиалы нашей поликлиники стали победителями в городском конкурсе «ГОРОД ДЛЯ ВСЕХ», в номинации: «Медицинская организация, создавшая лучшие условия доступности маломобильным гражданам» и награждены дипломами правительства Москвы.  </a:t>
            </a:r>
          </a:p>
          <a:p>
            <a:endParaRPr lang="ru-RU" sz="1280" dirty="0"/>
          </a:p>
          <a:p>
            <a:r>
              <a:rPr lang="ru-RU" sz="1280" b="1" dirty="0">
                <a:ea typeface="Roboto" panose="02000000000000000000" pitchFamily="2" charset="0"/>
                <a:cs typeface="Roboto" panose="02000000000000000000" pitchFamily="2" charset="0"/>
              </a:rPr>
              <a:t>Мероприятия: </a:t>
            </a:r>
            <a:r>
              <a:rPr lang="ru-RU" sz="1280" dirty="0"/>
              <a:t>Сотрудники, работающие в Детской поликлинике, с любовью относятся к прикрепленному населению и к рабочим местам.  Они постоянно повышают свою квалификацию, посещают конференции, семинары, тренинги, посещают  внутрикорпоративные </a:t>
            </a:r>
            <a:r>
              <a:rPr lang="ru-RU" sz="1280" dirty="0" err="1"/>
              <a:t>тимбилдинги</a:t>
            </a:r>
            <a:r>
              <a:rPr lang="ru-RU" sz="1280" dirty="0"/>
              <a:t>. </a:t>
            </a:r>
          </a:p>
          <a:p>
            <a:endParaRPr lang="ru-RU" sz="1280" dirty="0"/>
          </a:p>
          <a:p>
            <a:r>
              <a:rPr lang="ru-RU" sz="1280" b="1" dirty="0"/>
              <a:t>Взаимодействие: </a:t>
            </a:r>
            <a:r>
              <a:rPr lang="ru-RU" sz="1280" dirty="0"/>
              <a:t>За 2023 год мы реализовали проект взаимодействия со школами, в рамках которого были проведены экскурсии и лекции медицинскими классами, а также проведены совместные съемочные проекты с медиа-классами.</a:t>
            </a:r>
          </a:p>
          <a:p>
            <a:endParaRPr lang="ru-RU" sz="1280" dirty="0"/>
          </a:p>
          <a:p>
            <a:r>
              <a:rPr lang="ru-RU" sz="1280" b="1" dirty="0"/>
              <a:t>Прочее: </a:t>
            </a:r>
            <a:r>
              <a:rPr lang="ru-RU" sz="1280" dirty="0"/>
              <a:t>Мы идем в ногу со временем и нам удалось улучшить коммуникацию с пациентами и их родителями с помощью активного ведения социальных сетей, было запущено множество интересных рубрик с полезной информацией, обновили интерфейс сайта для доступности информации. </a:t>
            </a:r>
          </a:p>
          <a:p>
            <a:endParaRPr lang="ru-RU" sz="1200" dirty="0"/>
          </a:p>
          <a:p>
            <a:endParaRPr lang="ru-RU" sz="1400" dirty="0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0F151BA9-6C17-AF43-A66B-692239F73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1" r="12151"/>
          <a:stretch/>
        </p:blipFill>
        <p:spPr bwMode="auto">
          <a:xfrm>
            <a:off x="9408368" y="1172875"/>
            <a:ext cx="1843643" cy="24355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9E3DBB92-B16D-404E-A61B-B854F2065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7" r="21597"/>
          <a:stretch/>
        </p:blipFill>
        <p:spPr bwMode="auto">
          <a:xfrm>
            <a:off x="9408368" y="3850120"/>
            <a:ext cx="1843643" cy="24355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0B4F156B-F761-504C-AE4F-3F519DA89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4" t="6707" r="3637" b="3885"/>
          <a:stretch/>
        </p:blipFill>
        <p:spPr bwMode="auto">
          <a:xfrm>
            <a:off x="6974378" y="1167439"/>
            <a:ext cx="1843643" cy="24355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79766804-A9AE-5840-AB56-E10585625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1" r="12151"/>
          <a:stretch/>
        </p:blipFill>
        <p:spPr bwMode="auto">
          <a:xfrm>
            <a:off x="6974378" y="3850120"/>
            <a:ext cx="1843643" cy="24355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1406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95325" y="549275"/>
            <a:ext cx="10801350" cy="0"/>
          </a:xfrm>
          <a:prstGeom prst="line">
            <a:avLst/>
          </a:prstGeom>
          <a:ln w="57150">
            <a:solidFill>
              <a:srgbClr val="9FC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49" cy="541655"/>
          </a:xfrm>
        </p:spPr>
        <p:txBody>
          <a:bodyPr>
            <a:normAutofit/>
          </a:bodyPr>
          <a:lstStyle/>
          <a:p>
            <a:r>
              <a:rPr lang="ru-RU" sz="30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Капитальный ремонт головного здания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410402C-5DF8-8843-A067-A65C9D81F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3" b="18713"/>
          <a:stretch/>
        </p:blipFill>
        <p:spPr bwMode="auto">
          <a:xfrm>
            <a:off x="697630" y="1340768"/>
            <a:ext cx="4030218" cy="25219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E885E02-DA81-A744-99CC-1942BD5CF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3" b="18713"/>
          <a:stretch/>
        </p:blipFill>
        <p:spPr bwMode="auto">
          <a:xfrm>
            <a:off x="5231904" y="1330763"/>
            <a:ext cx="4030218" cy="25219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A9108E3-ADAE-3A48-AA7B-D84EA202F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3" b="18713"/>
          <a:stretch/>
        </p:blipFill>
        <p:spPr bwMode="auto">
          <a:xfrm>
            <a:off x="697630" y="4094837"/>
            <a:ext cx="4030218" cy="25219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C0130C99-2665-3146-95B5-843827D5A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3" b="18713"/>
          <a:stretch/>
        </p:blipFill>
        <p:spPr bwMode="auto">
          <a:xfrm>
            <a:off x="5231904" y="4092503"/>
            <a:ext cx="4030218" cy="25219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47120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95325" y="549275"/>
            <a:ext cx="10801350" cy="0"/>
          </a:xfrm>
          <a:prstGeom prst="line">
            <a:avLst/>
          </a:prstGeom>
          <a:ln w="57150">
            <a:solidFill>
              <a:srgbClr val="9FC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49" cy="541655"/>
          </a:xfrm>
        </p:spPr>
        <p:txBody>
          <a:bodyPr>
            <a:normAutofit/>
          </a:bodyPr>
          <a:lstStyle/>
          <a:p>
            <a:r>
              <a:rPr lang="ru-RU" sz="30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Торжественное открытие филиала №2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410402C-5DF8-8843-A067-A65C9D81F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" r="3681"/>
          <a:stretch/>
        </p:blipFill>
        <p:spPr bwMode="auto">
          <a:xfrm>
            <a:off x="697630" y="1340768"/>
            <a:ext cx="4030218" cy="25219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E885E02-DA81-A744-99CC-1942BD5CF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" r="4555"/>
          <a:stretch/>
        </p:blipFill>
        <p:spPr bwMode="auto">
          <a:xfrm>
            <a:off x="5231904" y="1330763"/>
            <a:ext cx="4030218" cy="25219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A9108E3-ADAE-3A48-AA7B-D84EA202F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" b="8307"/>
          <a:stretch/>
        </p:blipFill>
        <p:spPr bwMode="auto">
          <a:xfrm>
            <a:off x="697630" y="4094837"/>
            <a:ext cx="4030218" cy="25219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C0130C99-2665-3146-95B5-843827D5A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" b="8307"/>
          <a:stretch/>
        </p:blipFill>
        <p:spPr bwMode="auto">
          <a:xfrm>
            <a:off x="5231904" y="4092503"/>
            <a:ext cx="4030218" cy="25219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191101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C618233-A649-A042-9293-687C4B5639D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C91703C-4178-D444-B7A9-C02D685C4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F48A3DEA-3D4C-1644-AA59-7FA4D4802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4072" y="3828211"/>
            <a:ext cx="10972800" cy="325476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6700" b="1" dirty="0">
                <a:solidFill>
                  <a:srgbClr val="9FC63B"/>
                </a:solidFill>
                <a:latin typeface="+mn-lt"/>
              </a:rPr>
              <a:t>Спасибо</a:t>
            </a:r>
            <a:br>
              <a:rPr lang="ru-RU" sz="6700" b="1" dirty="0">
                <a:solidFill>
                  <a:srgbClr val="9FC63B"/>
                </a:solidFill>
                <a:latin typeface="+mn-lt"/>
              </a:rPr>
            </a:br>
            <a:endParaRPr lang="ru-RU" sz="2000" b="1" dirty="0">
              <a:solidFill>
                <a:srgbClr val="9FC63B"/>
              </a:solidFill>
              <a:latin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399F19-F300-E143-9715-711B995CCB32}"/>
              </a:ext>
            </a:extLst>
          </p:cNvPr>
          <p:cNvSpPr txBox="1"/>
          <p:nvPr/>
        </p:nvSpPr>
        <p:spPr>
          <a:xfrm>
            <a:off x="6744072" y="3964736"/>
            <a:ext cx="79795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rgbClr val="9FC63B"/>
                </a:solidFill>
                <a:latin typeface="+mn-lt"/>
              </a:rPr>
              <a:t>за</a:t>
            </a:r>
            <a:r>
              <a:rPr lang="ru-RU" sz="1800" b="1" dirty="0">
                <a:solidFill>
                  <a:srgbClr val="9FC63B"/>
                </a:solidFill>
                <a:latin typeface="+mn-lt"/>
              </a:rPr>
              <a:t> </a:t>
            </a:r>
            <a:r>
              <a:rPr lang="ru-RU" sz="6000" b="1" dirty="0">
                <a:solidFill>
                  <a:srgbClr val="9FC63B"/>
                </a:solidFill>
                <a:latin typeface="+mn-lt"/>
              </a:rPr>
              <a:t>внимание!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2345528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040C5E-6B06-254B-A15C-9CB718752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68697" cy="6957392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673273" y="1136656"/>
            <a:ext cx="10823401" cy="3372456"/>
          </a:xfrm>
          <a:prstGeom prst="roundRect">
            <a:avLst>
              <a:gd name="adj" fmla="val 4497"/>
            </a:avLst>
          </a:prstGeom>
          <a:solidFill>
            <a:srgbClr val="9FC63B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9FC63B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5325" y="549275"/>
            <a:ext cx="10515600" cy="541655"/>
          </a:xfrm>
        </p:spPr>
        <p:txBody>
          <a:bodyPr>
            <a:normAutofit/>
          </a:bodyPr>
          <a:lstStyle/>
          <a:p>
            <a:r>
              <a:rPr lang="ru-RU" sz="30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О поликлинике</a:t>
            </a:r>
            <a:r>
              <a:rPr lang="ru-RU" sz="3000" dirty="0">
                <a:latin typeface="+mn-lt"/>
              </a:rPr>
              <a:t> </a:t>
            </a:r>
            <a:endParaRPr lang="ru-RU" sz="3000" dirty="0"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695325" y="549275"/>
            <a:ext cx="10801350" cy="0"/>
          </a:xfrm>
          <a:prstGeom prst="line">
            <a:avLst/>
          </a:prstGeom>
          <a:ln w="57150">
            <a:solidFill>
              <a:srgbClr val="9FC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47428" y="1340768"/>
            <a:ext cx="10117124" cy="346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/>
              <a:t>ГБУЗ «ДГП №148 ДЗМ» </a:t>
            </a:r>
          </a:p>
          <a:p>
            <a:endParaRPr lang="ru-RU" sz="1300" dirty="0"/>
          </a:p>
          <a:p>
            <a:r>
              <a:rPr lang="ru-RU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состав ГБУЗ «</a:t>
            </a:r>
            <a:r>
              <a:rPr lang="ru-RU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Детская городская поликлиника</a:t>
            </a:r>
            <a:r>
              <a:rPr lang="ru-RU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№ 148 ДЗМ» входят 4 филиала: 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филиал № 1 (бывшая 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Детская городская поликлиника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№112), филиал №2 (бывшая 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Детская городская поликлиника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№147), филиал №3 (бывшая 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Детская городская поликлиника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№136), филиал №4 (бывшее детское поликлиническое отделение ГБУЗ «Городской клинической больницы № 68 ДЗМ»). </a:t>
            </a:r>
          </a:p>
          <a:p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районе Марьино расположены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головное структурное подразделение (в декабре 2023 года вошло в программу капитального ремонта), а также филиалы № 1, 2, 3 (из них филиалы №2 и №3 – обновленные поликлиники по Новому московскому стандарту).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сентябре 2023 года филиал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№2 вышел из капитального ремонта. 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ru-RU" sz="18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300" dirty="0"/>
          </a:p>
          <a:p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2327965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3093EC5D-ADA7-224C-828C-F195655BB06C}"/>
              </a:ext>
            </a:extLst>
          </p:cNvPr>
          <p:cNvSpPr/>
          <p:nvPr/>
        </p:nvSpPr>
        <p:spPr>
          <a:xfrm>
            <a:off x="911349" y="4423919"/>
            <a:ext cx="10585326" cy="1884800"/>
          </a:xfrm>
          <a:prstGeom prst="roundRect">
            <a:avLst>
              <a:gd name="adj" fmla="val 4497"/>
            </a:avLst>
          </a:prstGeom>
          <a:solidFill>
            <a:srgbClr val="9FC63B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9FC63B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067988" y="1334859"/>
            <a:ext cx="3697088" cy="2707540"/>
          </a:xfrm>
          <a:prstGeom prst="roundRect">
            <a:avLst>
              <a:gd name="adj" fmla="val 4497"/>
            </a:avLst>
          </a:prstGeom>
          <a:solidFill>
            <a:srgbClr val="9FC63B">
              <a:alpha val="34902"/>
            </a:srgbClr>
          </a:solidFill>
          <a:ln>
            <a:noFill/>
          </a:ln>
          <a:effectLst>
            <a:reflection stA="45000"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9FC63B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5325" y="549275"/>
            <a:ext cx="10515600" cy="541655"/>
          </a:xfrm>
        </p:spPr>
        <p:txBody>
          <a:bodyPr>
            <a:normAutofit/>
          </a:bodyPr>
          <a:lstStyle/>
          <a:p>
            <a:r>
              <a:rPr lang="ru-RU" sz="30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Основные показатели работы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218908" y="1384077"/>
            <a:ext cx="2376264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ГБУЗ «ДГП №148 ДЗМ» 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876302" y="2280858"/>
            <a:ext cx="1835322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Мощность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695325" y="549275"/>
            <a:ext cx="10801350" cy="0"/>
          </a:xfrm>
          <a:prstGeom prst="line">
            <a:avLst/>
          </a:prstGeom>
          <a:ln w="57150">
            <a:solidFill>
              <a:srgbClr val="9FC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оловок 1"/>
          <p:cNvSpPr txBox="1">
            <a:spLocks/>
          </p:cNvSpPr>
          <p:nvPr/>
        </p:nvSpPr>
        <p:spPr>
          <a:xfrm>
            <a:off x="3215679" y="3070149"/>
            <a:ext cx="3549397" cy="8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/>
              <a:t>29 660 </a:t>
            </a:r>
            <a:r>
              <a:rPr lang="ru-RU" sz="13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человек   </a:t>
            </a:r>
          </a:p>
          <a:p>
            <a:r>
              <a:rPr lang="ru-RU" sz="14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 них: мальчики – 13940, девочки </a:t>
            </a:r>
            <a:r>
              <a:rPr lang="ru-RU" sz="1400" kern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15720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200" dirty="0"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911349" y="3433752"/>
            <a:ext cx="1800275" cy="4272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Прикрепленное население</a:t>
            </a: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1556792"/>
            <a:ext cx="864096" cy="69561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703" y="2910831"/>
            <a:ext cx="806865" cy="552968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215679" y="1747949"/>
            <a:ext cx="1802527" cy="8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1300</a:t>
            </a:r>
          </a:p>
          <a:p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Посещений в смену</a:t>
            </a:r>
            <a:endParaRPr lang="en-US" sz="1200" dirty="0"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042484" y="2796807"/>
            <a:ext cx="354939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80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Демографические показатели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CC1C14-E10C-004C-992F-DD308C59874C}"/>
              </a:ext>
            </a:extLst>
          </p:cNvPr>
          <p:cNvSpPr txBox="1"/>
          <p:nvPr/>
        </p:nvSpPr>
        <p:spPr>
          <a:xfrm>
            <a:off x="1343472" y="5028672"/>
            <a:ext cx="80650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800" b="1" dirty="0">
                <a:latin typeface="+mn-lt"/>
                <a:cs typeface="Times New Roman" pitchFamily="18" charset="0"/>
              </a:rPr>
              <a:t>На территории обслуживания в районе Марьино находится 6 образовательных учреждений - 55 зданий, включая детские сады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5B42E983-E912-7143-96D5-16C94CDBC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" b="8307"/>
          <a:stretch/>
        </p:blipFill>
        <p:spPr bwMode="auto">
          <a:xfrm>
            <a:off x="7145798" y="1340768"/>
            <a:ext cx="4350802" cy="2722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77052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432F5369-BC56-F840-A722-FB1E7799E979}"/>
              </a:ext>
            </a:extLst>
          </p:cNvPr>
          <p:cNvSpPr/>
          <p:nvPr/>
        </p:nvSpPr>
        <p:spPr>
          <a:xfrm>
            <a:off x="695325" y="1179688"/>
            <a:ext cx="10585326" cy="3511327"/>
          </a:xfrm>
          <a:prstGeom prst="roundRect">
            <a:avLst>
              <a:gd name="adj" fmla="val 4497"/>
            </a:avLst>
          </a:prstGeom>
          <a:solidFill>
            <a:srgbClr val="9FC63B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9FC63B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695325" y="549275"/>
            <a:ext cx="10801350" cy="0"/>
          </a:xfrm>
          <a:prstGeom prst="line">
            <a:avLst/>
          </a:prstGeom>
          <a:ln w="57150">
            <a:solidFill>
              <a:srgbClr val="9FC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695325" y="549275"/>
            <a:ext cx="10515600" cy="541655"/>
          </a:xfrm>
        </p:spPr>
        <p:txBody>
          <a:bodyPr>
            <a:normAutofit/>
          </a:bodyPr>
          <a:lstStyle/>
          <a:p>
            <a:r>
              <a:rPr lang="ru-RU" sz="30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Кадры 2023 года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695325" y="549275"/>
            <a:ext cx="1080135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592450049"/>
              </p:ext>
            </p:extLst>
          </p:nvPr>
        </p:nvGraphicFramePr>
        <p:xfrm>
          <a:off x="609802" y="1412776"/>
          <a:ext cx="3024336" cy="3278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985522284"/>
              </p:ext>
            </p:extLst>
          </p:nvPr>
        </p:nvGraphicFramePr>
        <p:xfrm>
          <a:off x="4115742" y="1357831"/>
          <a:ext cx="3024336" cy="3278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3773491053"/>
              </p:ext>
            </p:extLst>
          </p:nvPr>
        </p:nvGraphicFramePr>
        <p:xfrm>
          <a:off x="7248128" y="1357831"/>
          <a:ext cx="3024336" cy="3278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" name="Заголовок 1"/>
          <p:cNvSpPr txBox="1">
            <a:spLocks/>
          </p:cNvSpPr>
          <p:nvPr/>
        </p:nvSpPr>
        <p:spPr>
          <a:xfrm>
            <a:off x="1355138" y="2564904"/>
            <a:ext cx="1326267" cy="813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120,25</a:t>
            </a:r>
          </a:p>
          <a:p>
            <a:pPr algn="ctr"/>
            <a:r>
              <a:rPr lang="ru-RU" sz="14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ставок всего</a:t>
            </a: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4799856" y="2564904"/>
            <a:ext cx="1326267" cy="813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118,75</a:t>
            </a:r>
          </a:p>
          <a:p>
            <a:pPr algn="ctr"/>
            <a:r>
              <a:rPr lang="ru-RU" sz="14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ставки всего</a:t>
            </a: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8010093" y="2559328"/>
            <a:ext cx="1326267" cy="813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97</a:t>
            </a:r>
            <a:r>
              <a:rPr lang="en-US" sz="2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,</a:t>
            </a:r>
            <a:r>
              <a:rPr lang="ru-RU" sz="2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25</a:t>
            </a:r>
          </a:p>
          <a:p>
            <a:pPr algn="ctr"/>
            <a:r>
              <a:rPr lang="ru-RU" sz="14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ставки всего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47133" y="4893482"/>
            <a:ext cx="108785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Укомплектованность врачами – 95%, медсестрами - 81</a:t>
            </a:r>
            <a:r>
              <a:rPr lang="ru-RU" sz="1600" b="1" i="1" dirty="0"/>
              <a:t>%.</a:t>
            </a:r>
            <a:endParaRPr lang="ru-RU" sz="1600" dirty="0"/>
          </a:p>
          <a:p>
            <a:r>
              <a:rPr lang="ru-RU" sz="1600" dirty="0"/>
              <a:t>Занятость 100% достигается за счет совмещений по профессии, внутренними и внешними совместителями.</a:t>
            </a:r>
          </a:p>
          <a:p>
            <a:r>
              <a:rPr lang="ru-RU" sz="1600" dirty="0"/>
              <a:t>Все врачи и медицинские сестры имеют сертификаты по соответствующей специальности.</a:t>
            </a:r>
          </a:p>
          <a:p>
            <a:endParaRPr lang="ru-RU" sz="1600" dirty="0"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1600" dirty="0">
                <a:ea typeface="Roboto" panose="02000000000000000000" pitchFamily="2" charset="0"/>
                <a:cs typeface="Roboto" panose="02000000000000000000" pitchFamily="2" charset="0"/>
              </a:rPr>
              <a:t>За 2023 год было принято 74 человека</a:t>
            </a:r>
          </a:p>
          <a:p>
            <a:r>
              <a:rPr lang="ru-RU" sz="1600" dirty="0">
                <a:ea typeface="Roboto" panose="02000000000000000000" pitchFamily="2" charset="0"/>
                <a:cs typeface="Roboto" panose="02000000000000000000" pitchFamily="2" charset="0"/>
              </a:rPr>
              <a:t>Повышение квалификации прошли 271 человека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848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A6ACC3-9350-A24E-9666-E1EF8A8159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695325" y="549275"/>
            <a:ext cx="10515600" cy="11515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Доступность медицинской помощи в 20</a:t>
            </a:r>
            <a:r>
              <a:rPr lang="en-US" sz="30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  <a:r>
              <a:rPr lang="ru-RU" sz="30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3 году</a:t>
            </a:r>
            <a:r>
              <a:rPr lang="en-US" sz="30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br>
              <a:rPr lang="ru-RU" sz="30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30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находилась на стабильно высоком уровне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pPr/>
              <a:t>5</a:t>
            </a:fld>
            <a:endParaRPr lang="ru-RU" dirty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5F4A3BB9-73F2-C042-8641-3C5893F25F80}"/>
              </a:ext>
            </a:extLst>
          </p:cNvPr>
          <p:cNvCxnSpPr/>
          <p:nvPr/>
        </p:nvCxnSpPr>
        <p:spPr>
          <a:xfrm>
            <a:off x="695325" y="549275"/>
            <a:ext cx="10801350" cy="0"/>
          </a:xfrm>
          <a:prstGeom prst="line">
            <a:avLst/>
          </a:prstGeom>
          <a:ln w="57150">
            <a:solidFill>
              <a:srgbClr val="9FC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8042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18"/>
          <p:cNvSpPr/>
          <p:nvPr/>
        </p:nvSpPr>
        <p:spPr>
          <a:xfrm>
            <a:off x="4655838" y="1162938"/>
            <a:ext cx="6840112" cy="5506422"/>
          </a:xfrm>
          <a:prstGeom prst="roundRect">
            <a:avLst>
              <a:gd name="adj" fmla="val 195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4655839" y="549275"/>
            <a:ext cx="6840835" cy="541655"/>
          </a:xfrm>
        </p:spPr>
        <p:txBody>
          <a:bodyPr>
            <a:normAutofit/>
          </a:bodyPr>
          <a:lstStyle/>
          <a:p>
            <a:r>
              <a:rPr lang="ru-RU" sz="300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Посещения </a:t>
            </a:r>
            <a:r>
              <a:rPr lang="ru-RU" sz="30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поликлиники в 2023 году </a:t>
            </a: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4655839" y="549275"/>
            <a:ext cx="6840836" cy="0"/>
          </a:xfrm>
          <a:prstGeom prst="line">
            <a:avLst/>
          </a:prstGeom>
          <a:ln w="57150">
            <a:solidFill>
              <a:srgbClr val="9FC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2539794710"/>
              </p:ext>
            </p:extLst>
          </p:nvPr>
        </p:nvGraphicFramePr>
        <p:xfrm>
          <a:off x="6458575" y="1206632"/>
          <a:ext cx="5148428" cy="1553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7" name="Заголовок 1"/>
          <p:cNvSpPr txBox="1">
            <a:spLocks/>
          </p:cNvSpPr>
          <p:nvPr/>
        </p:nvSpPr>
        <p:spPr>
          <a:xfrm>
            <a:off x="4704641" y="1414714"/>
            <a:ext cx="1800276" cy="997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5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542 505</a:t>
            </a:r>
            <a:endParaRPr lang="en-US" sz="3500" dirty="0"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посещений в 2023 году</a:t>
            </a:r>
          </a:p>
        </p:txBody>
      </p:sp>
      <p:cxnSp>
        <p:nvCxnSpPr>
          <p:cNvPr id="28" name="Прямая со стрелкой 27"/>
          <p:cNvCxnSpPr/>
          <p:nvPr/>
        </p:nvCxnSpPr>
        <p:spPr>
          <a:xfrm flipH="1">
            <a:off x="8666230" y="1988840"/>
            <a:ext cx="742138" cy="0"/>
          </a:xfrm>
          <a:prstGeom prst="straightConnector1">
            <a:avLst/>
          </a:prstGeom>
          <a:ln w="28575" cap="rnd" cmpd="sng">
            <a:solidFill>
              <a:srgbClr val="9FC63B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Скругленный прямоугольник 28"/>
          <p:cNvSpPr/>
          <p:nvPr/>
        </p:nvSpPr>
        <p:spPr>
          <a:xfrm>
            <a:off x="4799856" y="2636913"/>
            <a:ext cx="3168352" cy="3136910"/>
          </a:xfrm>
          <a:prstGeom prst="roundRect">
            <a:avLst>
              <a:gd name="adj" fmla="val 449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8147903" y="2636912"/>
            <a:ext cx="3168352" cy="3136911"/>
          </a:xfrm>
          <a:prstGeom prst="roundRect">
            <a:avLst>
              <a:gd name="adj" fmla="val 449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Заголовок 1"/>
          <p:cNvSpPr txBox="1">
            <a:spLocks/>
          </p:cNvSpPr>
          <p:nvPr/>
        </p:nvSpPr>
        <p:spPr>
          <a:xfrm>
            <a:off x="4871864" y="2708920"/>
            <a:ext cx="2952328" cy="3354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Профилактические</a:t>
            </a:r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6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приемы</a:t>
            </a: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8255915" y="2708920"/>
            <a:ext cx="2952328" cy="3354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Приемы по заболеванию</a:t>
            </a:r>
          </a:p>
        </p:txBody>
      </p:sp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4030035934"/>
              </p:ext>
            </p:extLst>
          </p:nvPr>
        </p:nvGraphicFramePr>
        <p:xfrm>
          <a:off x="4808672" y="2996952"/>
          <a:ext cx="3159536" cy="29703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2" name="Диаграмма 41"/>
          <p:cNvGraphicFramePr/>
          <p:nvPr>
            <p:extLst>
              <p:ext uri="{D42A27DB-BD31-4B8C-83A1-F6EECF244321}">
                <p14:modId xmlns:p14="http://schemas.microsoft.com/office/powerpoint/2010/main" val="3890407583"/>
              </p:ext>
            </p:extLst>
          </p:nvPr>
        </p:nvGraphicFramePr>
        <p:xfrm>
          <a:off x="8152311" y="2988798"/>
          <a:ext cx="3159536" cy="2785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4729544" y="5945986"/>
            <a:ext cx="6264371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2023 году в районе Марьино </a:t>
            </a:r>
            <a:r>
              <a:rPr lang="ru-RU" sz="11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коронавирусной</a:t>
            </a:r>
            <a:r>
              <a:rPr lang="ru-RU" sz="11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инфекцией переболело 776 </a:t>
            </a:r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детей</a:t>
            </a:r>
            <a:r>
              <a:rPr lang="ru-RU" sz="11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(уменьшение по сравнению с 2022 г. в 3 раза). В каждом случае были проведены лечебно-диагностические и противоэпидемиологические мероприятия.</a:t>
            </a: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000" dirty="0"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pPr/>
              <a:t>6</a:t>
            </a:fld>
            <a:endParaRPr lang="ru-RU" dirty="0"/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6577998" y="1988840"/>
            <a:ext cx="742138" cy="0"/>
          </a:xfrm>
          <a:prstGeom prst="straightConnector1">
            <a:avLst/>
          </a:prstGeom>
          <a:ln w="28575" cap="rnd" cmpd="sng">
            <a:solidFill>
              <a:schemeClr val="accent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2" r="17332"/>
          <a:stretch/>
        </p:blipFill>
        <p:spPr bwMode="auto">
          <a:xfrm>
            <a:off x="332984" y="1074728"/>
            <a:ext cx="3913185" cy="4873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95129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9FB8054A-D67F-664E-9335-5EFF9B6097DE}"/>
              </a:ext>
            </a:extLst>
          </p:cNvPr>
          <p:cNvSpPr/>
          <p:nvPr/>
        </p:nvSpPr>
        <p:spPr>
          <a:xfrm>
            <a:off x="4416027" y="1189489"/>
            <a:ext cx="7080647" cy="5119233"/>
          </a:xfrm>
          <a:prstGeom prst="roundRect">
            <a:avLst>
              <a:gd name="adj" fmla="val 4497"/>
            </a:avLst>
          </a:prstGeom>
          <a:solidFill>
            <a:srgbClr val="9FC63B">
              <a:alpha val="34902"/>
            </a:srgbClr>
          </a:solidFill>
          <a:ln>
            <a:noFill/>
          </a:ln>
          <a:effectLst>
            <a:reflection stA="45000"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9FC63B"/>
              </a:solidFill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15875F6-159B-AB40-AB6E-3929098BB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695325" y="549275"/>
            <a:ext cx="10801350" cy="0"/>
          </a:xfrm>
          <a:prstGeom prst="line">
            <a:avLst/>
          </a:prstGeom>
          <a:ln w="57150">
            <a:solidFill>
              <a:srgbClr val="9FC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/>
          <p:cNvSpPr txBox="1">
            <a:spLocks/>
          </p:cNvSpPr>
          <p:nvPr/>
        </p:nvSpPr>
        <p:spPr>
          <a:xfrm>
            <a:off x="695325" y="549275"/>
            <a:ext cx="10801349" cy="5416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Диспансеризация опекаемых и профилактические осмотры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62" r="31225" b="17963"/>
          <a:stretch/>
        </p:blipFill>
        <p:spPr bwMode="auto">
          <a:xfrm>
            <a:off x="695325" y="1196751"/>
            <a:ext cx="3456478" cy="511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FAE0EDD-C019-334F-A281-67BDF0110C2E}"/>
              </a:ext>
            </a:extLst>
          </p:cNvPr>
          <p:cNvSpPr txBox="1"/>
          <p:nvPr/>
        </p:nvSpPr>
        <p:spPr>
          <a:xfrm>
            <a:off x="4151784" y="1230409"/>
            <a:ext cx="7200874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/>
            <a:r>
              <a:rPr lang="ru-RU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ГБУЗ «ДГП № 148 ДЗМ»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учёте по району </a:t>
            </a:r>
            <a:r>
              <a:rPr lang="ru-RU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Марьино состоит – 111 опекаемых детей. 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Все 100 % из указанных детей прошли диспансеризацию. </a:t>
            </a:r>
          </a:p>
          <a:p>
            <a:pPr marL="450215"/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/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Так,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группу здоровья имеют – 35;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/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группу здоровья – 48;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/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III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группу здоровья – 18;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/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IV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группу здоровья – 0;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/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группу здоровья – 10.</a:t>
            </a:r>
          </a:p>
          <a:p>
            <a:pPr indent="450215"/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ru-RU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2023 году профилактический осмотр прошли 28029 детей.</a:t>
            </a:r>
            <a:endParaRPr lang="ru-RU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ru-RU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Итоги профилактических осмотров:</a:t>
            </a:r>
          </a:p>
          <a:p>
            <a:pPr indent="450215" algn="just"/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группа здоровья – 8110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группу здоровья – 12028 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III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группу здоровья - 6831 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IV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группу здоровья – 687 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группу здоровья – 373 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645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695326" y="1772816"/>
            <a:ext cx="5234600" cy="4645932"/>
          </a:xfrm>
          <a:prstGeom prst="roundRect">
            <a:avLst>
              <a:gd name="adj" fmla="val 195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95325" y="549275"/>
            <a:ext cx="10801350" cy="0"/>
          </a:xfrm>
          <a:prstGeom prst="line">
            <a:avLst/>
          </a:prstGeom>
          <a:ln w="57150">
            <a:solidFill>
              <a:srgbClr val="9FC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вал 8"/>
          <p:cNvSpPr/>
          <p:nvPr/>
        </p:nvSpPr>
        <p:spPr>
          <a:xfrm>
            <a:off x="6960096" y="1795811"/>
            <a:ext cx="4297485" cy="4297485"/>
          </a:xfrm>
          <a:prstGeom prst="ellipse">
            <a:avLst/>
          </a:prstGeom>
          <a:solidFill>
            <a:srgbClr val="9FC6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5929926" y="4005064"/>
            <a:ext cx="814146" cy="0"/>
          </a:xfrm>
          <a:prstGeom prst="straightConnector1">
            <a:avLst/>
          </a:prstGeom>
          <a:ln w="28575" cap="rnd" cmpd="sng">
            <a:solidFill>
              <a:srgbClr val="9FC63B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>
            <a:cxnSpLocks/>
          </p:cNvCxnSpPr>
          <p:nvPr/>
        </p:nvCxnSpPr>
        <p:spPr>
          <a:xfrm>
            <a:off x="5900863" y="1772816"/>
            <a:ext cx="0" cy="4645932"/>
          </a:xfrm>
          <a:prstGeom prst="line">
            <a:avLst/>
          </a:prstGeom>
          <a:ln w="57150">
            <a:solidFill>
              <a:srgbClr val="9FC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17664" y="1833624"/>
            <a:ext cx="394187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dirty="0">
                <a:ea typeface="Roboto" panose="02000000000000000000" pitchFamily="2" charset="0"/>
                <a:cs typeface="Roboto" panose="02000000000000000000" pitchFamily="2" charset="0"/>
              </a:rPr>
              <a:t>Вакцинация</a:t>
            </a:r>
            <a:r>
              <a:rPr lang="en-US" sz="1600" dirty="0"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600" dirty="0">
                <a:ea typeface="Roboto" panose="02000000000000000000" pitchFamily="2" charset="0"/>
                <a:cs typeface="Roboto" panose="02000000000000000000" pitchFamily="2" charset="0"/>
              </a:rPr>
              <a:t>против гепатита В 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ea typeface="Roboto" panose="02000000000000000000" pitchFamily="2" charset="0"/>
                <a:cs typeface="Roboto" panose="02000000000000000000" pitchFamily="2" charset="0"/>
              </a:rPr>
              <a:t>Вакцинация против гепатита А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ea typeface="Roboto" panose="02000000000000000000" pitchFamily="2" charset="0"/>
                <a:cs typeface="Roboto" panose="02000000000000000000" pitchFamily="2" charset="0"/>
              </a:rPr>
              <a:t>Ревакцинация против гепатита А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ea typeface="Roboto" panose="02000000000000000000" pitchFamily="2" charset="0"/>
                <a:cs typeface="Roboto" panose="02000000000000000000" pitchFamily="2" charset="0"/>
              </a:rPr>
              <a:t>Вакцинация против кори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ea typeface="Roboto" panose="02000000000000000000" pitchFamily="2" charset="0"/>
                <a:cs typeface="Roboto" panose="02000000000000000000" pitchFamily="2" charset="0"/>
              </a:rPr>
              <a:t>Ревакцинация против кори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ea typeface="Roboto" panose="02000000000000000000" pitchFamily="2" charset="0"/>
                <a:cs typeface="Roboto" panose="02000000000000000000" pitchFamily="2" charset="0"/>
              </a:rPr>
              <a:t>Вакцинация против краснухи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ea typeface="Roboto" panose="02000000000000000000" pitchFamily="2" charset="0"/>
                <a:cs typeface="Roboto" panose="02000000000000000000" pitchFamily="2" charset="0"/>
              </a:rPr>
              <a:t>Ревакцинация против краснухи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ea typeface="Roboto" panose="02000000000000000000" pitchFamily="2" charset="0"/>
                <a:cs typeface="Roboto" panose="02000000000000000000" pitchFamily="2" charset="0"/>
              </a:rPr>
              <a:t>Вакцинация против дифтерии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ea typeface="Roboto" panose="02000000000000000000" pitchFamily="2" charset="0"/>
                <a:cs typeface="Roboto" panose="02000000000000000000" pitchFamily="2" charset="0"/>
              </a:rPr>
              <a:t>Ревакцинация против дифтерии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ea typeface="Roboto" panose="02000000000000000000" pitchFamily="2" charset="0"/>
                <a:cs typeface="Roboto" panose="02000000000000000000" pitchFamily="2" charset="0"/>
              </a:rPr>
              <a:t>Вакцинация против паротита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ea typeface="Roboto" panose="02000000000000000000" pitchFamily="2" charset="0"/>
                <a:cs typeface="Roboto" panose="02000000000000000000" pitchFamily="2" charset="0"/>
              </a:rPr>
              <a:t>Вакцинация против столбняка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ea typeface="Roboto" panose="02000000000000000000" pitchFamily="2" charset="0"/>
                <a:cs typeface="Roboto" panose="02000000000000000000" pitchFamily="2" charset="0"/>
              </a:rPr>
              <a:t>Вакцинация против коклюша</a:t>
            </a:r>
          </a:p>
        </p:txBody>
      </p: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695324" y="549275"/>
            <a:ext cx="11161315" cy="1007517"/>
          </a:xfrm>
        </p:spPr>
        <p:txBody>
          <a:bodyPr anchor="t">
            <a:normAutofit/>
          </a:bodyPr>
          <a:lstStyle/>
          <a:p>
            <a:r>
              <a:rPr lang="ru-RU" sz="30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Прививочная работа: гепатит, корь, краснуха, дифтерия, паротит, столбняк, коклюш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608168" y="5015498"/>
            <a:ext cx="302433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000" dirty="0">
                <a:solidFill>
                  <a:schemeClr val="bg1"/>
                </a:solidFill>
                <a:ea typeface="Roboto" panose="02000000000000000000" pitchFamily="2" charset="0"/>
                <a:cs typeface="Roboto" panose="02000000000000000000" pitchFamily="2" charset="0"/>
              </a:rPr>
              <a:t>95%</a:t>
            </a:r>
            <a:endParaRPr lang="ru-RU" sz="5000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306054" y="4305097"/>
            <a:ext cx="3672407" cy="792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dirty="0">
                <a:solidFill>
                  <a:schemeClr val="bg1"/>
                </a:solidFill>
                <a:ea typeface="Roboto" panose="02000000000000000000" pitchFamily="2" charset="0"/>
                <a:cs typeface="Roboto" panose="02000000000000000000" pitchFamily="2" charset="0"/>
              </a:rPr>
              <a:t>Все планы по вакцинации </a:t>
            </a:r>
            <a:br>
              <a:rPr lang="ru-RU" sz="1600" dirty="0">
                <a:solidFill>
                  <a:schemeClr val="bg1"/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600" dirty="0">
                <a:solidFill>
                  <a:schemeClr val="bg1"/>
                </a:solidFill>
                <a:ea typeface="Roboto" panose="02000000000000000000" pitchFamily="2" charset="0"/>
                <a:cs typeface="Roboto" panose="02000000000000000000" pitchFamily="2" charset="0"/>
              </a:rPr>
              <a:t>на 2023 год выполнены на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718" y="2348880"/>
            <a:ext cx="1988722" cy="1988722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822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1935"/>
          <a:stretch/>
        </p:blipFill>
        <p:spPr>
          <a:xfrm>
            <a:off x="0" y="-90476"/>
            <a:ext cx="12192000" cy="6975860"/>
          </a:xfrm>
          <a:prstGeom prst="rect">
            <a:avLst/>
          </a:prstGeom>
        </p:spPr>
      </p:pic>
      <p:sp>
        <p:nvSpPr>
          <p:cNvPr id="41" name="Заголовок 1"/>
          <p:cNvSpPr>
            <a:spLocks noGrp="1"/>
          </p:cNvSpPr>
          <p:nvPr>
            <p:ph type="title"/>
          </p:nvPr>
        </p:nvSpPr>
        <p:spPr>
          <a:xfrm>
            <a:off x="695325" y="549275"/>
            <a:ext cx="10515600" cy="541655"/>
          </a:xfrm>
        </p:spPr>
        <p:txBody>
          <a:bodyPr>
            <a:normAutofit/>
          </a:bodyPr>
          <a:lstStyle/>
          <a:p>
            <a:r>
              <a:rPr lang="ru-RU" sz="30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Показатели</a:t>
            </a:r>
            <a:r>
              <a:rPr lang="en-US" sz="30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30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заболеваемости</a:t>
            </a: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695325" y="549275"/>
            <a:ext cx="10801350" cy="0"/>
          </a:xfrm>
          <a:prstGeom prst="line">
            <a:avLst/>
          </a:prstGeom>
          <a:ln w="57150">
            <a:solidFill>
              <a:srgbClr val="9FC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Скругленный прямоугольник 42"/>
          <p:cNvSpPr/>
          <p:nvPr/>
        </p:nvSpPr>
        <p:spPr>
          <a:xfrm>
            <a:off x="695325" y="1124744"/>
            <a:ext cx="10801350" cy="5184576"/>
          </a:xfrm>
          <a:prstGeom prst="roundRect">
            <a:avLst>
              <a:gd name="adj" fmla="val 1954"/>
            </a:avLst>
          </a:prstGeom>
          <a:solidFill>
            <a:srgbClr val="E4EF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800171" y="1739597"/>
            <a:ext cx="1599621" cy="4137676"/>
          </a:xfrm>
          <a:prstGeom prst="roundRect">
            <a:avLst>
              <a:gd name="adj" fmla="val 4497"/>
            </a:avLst>
          </a:prstGeom>
          <a:solidFill>
            <a:srgbClr val="ECF4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2600372" y="1739597"/>
            <a:ext cx="1584176" cy="4137676"/>
          </a:xfrm>
          <a:prstGeom prst="roundRect">
            <a:avLst>
              <a:gd name="adj" fmla="val 4497"/>
            </a:avLst>
          </a:prstGeom>
          <a:solidFill>
            <a:srgbClr val="ECF4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4400572" y="1739597"/>
            <a:ext cx="1584176" cy="4137676"/>
          </a:xfrm>
          <a:prstGeom prst="roundRect">
            <a:avLst>
              <a:gd name="adj" fmla="val 4497"/>
            </a:avLst>
          </a:prstGeom>
          <a:solidFill>
            <a:srgbClr val="ECF4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6200772" y="1739597"/>
            <a:ext cx="1584176" cy="4137676"/>
          </a:xfrm>
          <a:prstGeom prst="roundRect">
            <a:avLst>
              <a:gd name="adj" fmla="val 4497"/>
            </a:avLst>
          </a:prstGeom>
          <a:solidFill>
            <a:srgbClr val="ECF4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8000972" y="1739597"/>
            <a:ext cx="1584176" cy="4137676"/>
          </a:xfrm>
          <a:prstGeom prst="roundRect">
            <a:avLst>
              <a:gd name="adj" fmla="val 4497"/>
            </a:avLst>
          </a:prstGeom>
          <a:solidFill>
            <a:srgbClr val="ECF4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Заголовок 1"/>
          <p:cNvSpPr txBox="1">
            <a:spLocks/>
          </p:cNvSpPr>
          <p:nvPr/>
        </p:nvSpPr>
        <p:spPr>
          <a:xfrm>
            <a:off x="800172" y="2251917"/>
            <a:ext cx="1584176" cy="756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Общая заболеваемость</a:t>
            </a:r>
          </a:p>
        </p:txBody>
      </p:sp>
      <p:sp>
        <p:nvSpPr>
          <p:cNvPr id="51" name="Заголовок 1"/>
          <p:cNvSpPr txBox="1">
            <a:spLocks/>
          </p:cNvSpPr>
          <p:nvPr/>
        </p:nvSpPr>
        <p:spPr>
          <a:xfrm>
            <a:off x="2600372" y="2246867"/>
            <a:ext cx="1440160" cy="756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Болезни органов дыхания</a:t>
            </a:r>
          </a:p>
        </p:txBody>
      </p:sp>
      <p:sp>
        <p:nvSpPr>
          <p:cNvPr id="52" name="Заголовок 1"/>
          <p:cNvSpPr txBox="1">
            <a:spLocks/>
          </p:cNvSpPr>
          <p:nvPr/>
        </p:nvSpPr>
        <p:spPr>
          <a:xfrm>
            <a:off x="7983414" y="2240821"/>
            <a:ext cx="1440160" cy="756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Болезни мочеполовой системы</a:t>
            </a:r>
          </a:p>
        </p:txBody>
      </p:sp>
      <p:sp>
        <p:nvSpPr>
          <p:cNvPr id="53" name="Заголовок 1"/>
          <p:cNvSpPr txBox="1">
            <a:spLocks/>
          </p:cNvSpPr>
          <p:nvPr/>
        </p:nvSpPr>
        <p:spPr>
          <a:xfrm>
            <a:off x="4439816" y="2239882"/>
            <a:ext cx="1584176" cy="756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Заболевания</a:t>
            </a:r>
          </a:p>
          <a:p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опорно-двигательного аппарата</a:t>
            </a:r>
          </a:p>
        </p:txBody>
      </p:sp>
      <p:sp>
        <p:nvSpPr>
          <p:cNvPr id="92" name="Овал 91"/>
          <p:cNvSpPr/>
          <p:nvPr/>
        </p:nvSpPr>
        <p:spPr>
          <a:xfrm>
            <a:off x="922707" y="1296808"/>
            <a:ext cx="885577" cy="8855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Овал 93"/>
          <p:cNvSpPr/>
          <p:nvPr/>
        </p:nvSpPr>
        <p:spPr>
          <a:xfrm>
            <a:off x="2722907" y="1296808"/>
            <a:ext cx="885577" cy="8855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Овал 94"/>
          <p:cNvSpPr/>
          <p:nvPr/>
        </p:nvSpPr>
        <p:spPr>
          <a:xfrm>
            <a:off x="4523107" y="1296808"/>
            <a:ext cx="885577" cy="8855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Овал 95"/>
          <p:cNvSpPr/>
          <p:nvPr/>
        </p:nvSpPr>
        <p:spPr>
          <a:xfrm>
            <a:off x="6323307" y="1296808"/>
            <a:ext cx="885577" cy="8855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Овал 96"/>
          <p:cNvSpPr/>
          <p:nvPr/>
        </p:nvSpPr>
        <p:spPr>
          <a:xfrm>
            <a:off x="8123507" y="1296808"/>
            <a:ext cx="885577" cy="8855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8" name="Рисунок 9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412" y="1460046"/>
            <a:ext cx="491474" cy="491474"/>
          </a:xfrm>
          <a:prstGeom prst="rect">
            <a:avLst/>
          </a:prstGeom>
        </p:spPr>
      </p:pic>
      <p:pic>
        <p:nvPicPr>
          <p:cNvPr id="99" name="Рисунок 9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080" y="1437271"/>
            <a:ext cx="562430" cy="562430"/>
          </a:xfrm>
          <a:prstGeom prst="rect">
            <a:avLst/>
          </a:prstGeom>
        </p:spPr>
      </p:pic>
      <p:pic>
        <p:nvPicPr>
          <p:cNvPr id="100" name="Рисунок 9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8" y="1485694"/>
            <a:ext cx="537834" cy="53783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1ED73-5B17-489B-8AF9-E8BAB6DF7D7D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1340768"/>
            <a:ext cx="669553" cy="669553"/>
          </a:xfrm>
          <a:prstGeom prst="rect">
            <a:avLst/>
          </a:prstGeom>
        </p:spPr>
      </p:pic>
      <p:sp>
        <p:nvSpPr>
          <p:cNvPr id="29" name="Скругленный прямоугольник 28"/>
          <p:cNvSpPr/>
          <p:nvPr/>
        </p:nvSpPr>
        <p:spPr>
          <a:xfrm>
            <a:off x="9801170" y="1739597"/>
            <a:ext cx="1599621" cy="4137676"/>
          </a:xfrm>
          <a:prstGeom prst="roundRect">
            <a:avLst>
              <a:gd name="adj" fmla="val 4497"/>
            </a:avLst>
          </a:prstGeom>
          <a:solidFill>
            <a:srgbClr val="ECF4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6210605" y="2207483"/>
            <a:ext cx="1584176" cy="756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Болезни глаз</a:t>
            </a:r>
          </a:p>
        </p:txBody>
      </p:sp>
      <p:sp>
        <p:nvSpPr>
          <p:cNvPr id="32" name="Овал 31"/>
          <p:cNvSpPr/>
          <p:nvPr/>
        </p:nvSpPr>
        <p:spPr>
          <a:xfrm>
            <a:off x="9962951" y="1296808"/>
            <a:ext cx="885577" cy="8855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1512904"/>
            <a:ext cx="666867" cy="431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774480834"/>
              </p:ext>
            </p:extLst>
          </p:nvPr>
        </p:nvGraphicFramePr>
        <p:xfrm>
          <a:off x="551384" y="3008256"/>
          <a:ext cx="11089232" cy="3301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54" name="Заголовок 1"/>
          <p:cNvSpPr txBox="1">
            <a:spLocks/>
          </p:cNvSpPr>
          <p:nvPr/>
        </p:nvSpPr>
        <p:spPr>
          <a:xfrm>
            <a:off x="9836904" y="2232620"/>
            <a:ext cx="1440160" cy="756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Болезни уха и сосцевидного отростка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725" y="1405514"/>
            <a:ext cx="497275" cy="69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64492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ED7D31"/>
      </a:accent2>
      <a:accent3>
        <a:srgbClr val="A5A5A5"/>
      </a:accent3>
      <a:accent4>
        <a:srgbClr val="FFC000"/>
      </a:accent4>
      <a:accent5>
        <a:srgbClr val="92D050"/>
      </a:accent5>
      <a:accent6>
        <a:srgbClr val="70AD47"/>
      </a:accent6>
      <a:hlink>
        <a:srgbClr val="92D050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8649</TotalTime>
  <Words>974</Words>
  <Application>Microsoft Macintosh PowerPoint</Application>
  <PresentationFormat>Широкоэкранный</PresentationFormat>
  <Paragraphs>167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Roboto</vt:lpstr>
      <vt:lpstr>Times New Roman</vt:lpstr>
      <vt:lpstr>Тема Office</vt:lpstr>
      <vt:lpstr>Годовой отчет</vt:lpstr>
      <vt:lpstr>О поликлинике </vt:lpstr>
      <vt:lpstr>Основные показатели работы</vt:lpstr>
      <vt:lpstr>Кадры 2023 года</vt:lpstr>
      <vt:lpstr>Презентация PowerPoint</vt:lpstr>
      <vt:lpstr>Посещения поликлиники в 2023 году </vt:lpstr>
      <vt:lpstr>Презентация PowerPoint</vt:lpstr>
      <vt:lpstr>Прививочная работа: гепатит, корь, краснуха, дифтерия, паротит, столбняк, коклюш</vt:lpstr>
      <vt:lpstr>Показатели заболеваемости</vt:lpstr>
      <vt:lpstr>В ДГП № 148 оказывают помощь по различным профилям:</vt:lpstr>
      <vt:lpstr>Оборудование поликлиники в 2023 году</vt:lpstr>
      <vt:lpstr>Работа по рассмотрению жалоб и обращений граждан</vt:lpstr>
      <vt:lpstr>Наши достижения в 2023 году</vt:lpstr>
      <vt:lpstr>Капитальный ремонт головного здания</vt:lpstr>
      <vt:lpstr>Торжественное открытие филиала №2</vt:lpstr>
      <vt:lpstr>Спасибо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Годовой отчет</dc:title>
  <dc:creator>Тихонов Евгений Юрьевич</dc:creator>
  <cp:lastModifiedBy>Max Taer</cp:lastModifiedBy>
  <cp:revision>293</cp:revision>
  <cp:lastPrinted>2022-03-15T12:04:57Z</cp:lastPrinted>
  <dcterms:created xsi:type="dcterms:W3CDTF">2019-02-11T07:19:05Z</dcterms:created>
  <dcterms:modified xsi:type="dcterms:W3CDTF">2024-02-09T10:52:14Z</dcterms:modified>
</cp:coreProperties>
</file>