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charts/colors6.xml" ContentType="application/vnd.ms-office.chartcolor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style7.xml" ContentType="application/vnd.ms-office.chartstyl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6.xml" ContentType="application/vnd.ms-office.chart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charts/colors7.xml" ContentType="application/vnd.ms-office.chartcolor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80" r:id="rId3"/>
    <p:sldId id="292" r:id="rId4"/>
    <p:sldId id="285" r:id="rId5"/>
    <p:sldId id="293" r:id="rId6"/>
    <p:sldId id="284" r:id="rId7"/>
    <p:sldId id="258" r:id="rId8"/>
    <p:sldId id="281" r:id="rId9"/>
    <p:sldId id="279" r:id="rId10"/>
    <p:sldId id="277" r:id="rId11"/>
    <p:sldId id="271" r:id="rId12"/>
    <p:sldId id="274" r:id="rId13"/>
    <p:sldId id="276" r:id="rId14"/>
    <p:sldId id="289" r:id="rId15"/>
    <p:sldId id="291" r:id="rId16"/>
    <p:sldId id="290" r:id="rId17"/>
    <p:sldId id="282" r:id="rId18"/>
    <p:sldId id="286" r:id="rId19"/>
    <p:sldId id="287" r:id="rId20"/>
    <p:sldId id="269" r:id="rId21"/>
    <p:sldId id="266" r:id="rId22"/>
    <p:sldId id="288" r:id="rId2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46" userDrawn="1">
          <p15:clr>
            <a:srgbClr val="A4A3A4"/>
          </p15:clr>
        </p15:guide>
        <p15:guide id="2" pos="438" userDrawn="1">
          <p15:clr>
            <a:srgbClr val="A4A3A4"/>
          </p15:clr>
        </p15:guide>
        <p15:guide id="3" pos="72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FC63B"/>
    <a:srgbClr val="ECF4D8"/>
    <a:srgbClr val="E4EFC7"/>
    <a:srgbClr val="6CB5FF"/>
    <a:srgbClr val="008AC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2" autoAdjust="0"/>
    <p:restoredTop sz="94660"/>
  </p:normalViewPr>
  <p:slideViewPr>
    <p:cSldViewPr>
      <p:cViewPr>
        <p:scale>
          <a:sx n="70" d="100"/>
          <a:sy n="70" d="100"/>
        </p:scale>
        <p:origin x="-1140" y="-564"/>
      </p:cViewPr>
      <p:guideLst>
        <p:guide orient="horz" pos="346"/>
        <p:guide pos="438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21" d="100"/>
          <a:sy n="121" d="100"/>
        </p:scale>
        <p:origin x="4938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_____Microsoft_Office_Excel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8.xlsx"/><Relationship Id="rId4" Type="http://schemas.microsoft.com/office/2011/relationships/chartColorStyle" Target="colors3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7341212087545851"/>
          <c:y val="9.6565999873451144E-2"/>
          <c:w val="0.376254027330297"/>
          <c:h val="0.816341104050475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A70-4306-B8B3-2E23424BD8AF}"/>
              </c:ext>
            </c:extLst>
          </c:dPt>
          <c:dPt>
            <c:idx val="1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A70-4306-B8B3-2E23424BD8AF}"/>
              </c:ext>
            </c:extLst>
          </c:dPt>
          <c:dLbls>
            <c:dLbl>
              <c:idx val="0"/>
              <c:layout>
                <c:manualLayout>
                  <c:x val="5.4322562644554692E-2"/>
                  <c:y val="0.2761764032249687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A70-4306-B8B3-2E23424BD8AF}"/>
                </c:ext>
              </c:extLst>
            </c:dLbl>
            <c:dLbl>
              <c:idx val="1"/>
              <c:layout>
                <c:manualLayout>
                  <c:x val="-6.5810080445607128E-2"/>
                  <c:y val="0.33199649326078678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A70-4306-B8B3-2E23424BD8A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Мальчики</c:v>
                </c:pt>
                <c:pt idx="1">
                  <c:v>Девочки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22493</c:v>
                </c:pt>
                <c:pt idx="1">
                  <c:v>21569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A70-4306-B8B3-2E23424BD8AF}"/>
            </c:ext>
          </c:extLst>
        </c:ser>
        <c:dLbls>
          <c:showVal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220013006997376"/>
          <c:y val="0.41685833120016358"/>
          <c:w val="0.25467245868987182"/>
          <c:h val="0.31426600021941226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5.9096654545577679E-2"/>
          <c:y val="4.0952840496214858E-2"/>
          <c:w val="0.94090334545442245"/>
          <c:h val="0.70507184735328099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 дому</c:v>
                </c:pt>
              </c:strCache>
            </c:strRef>
          </c:tx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Лист1!$B$2:$B$3</c:f>
              <c:numCache>
                <c:formatCode>0.0%</c:formatCode>
                <c:ptCount val="2"/>
                <c:pt idx="0">
                  <c:v>9.4000000000000028E-2</c:v>
                </c:pt>
                <c:pt idx="1">
                  <c:v>8.4000000000000047E-2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 поликлинике</c:v>
                </c:pt>
              </c:strCache>
            </c:strRef>
          </c:tx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Лист1!$C$2:$C$3</c:f>
              <c:numCache>
                <c:formatCode>0.0%</c:formatCode>
                <c:ptCount val="2"/>
                <c:pt idx="0">
                  <c:v>0.90600000000000003</c:v>
                </c:pt>
                <c:pt idx="1">
                  <c:v>0.91600000000000004</c:v>
                </c:pt>
              </c:numCache>
            </c:numRef>
          </c:val>
        </c:ser>
        <c:dLbls>
          <c:showVal val="1"/>
        </c:dLbls>
        <c:gapWidth val="95"/>
        <c:gapDepth val="95"/>
        <c:shape val="box"/>
        <c:axId val="121389824"/>
        <c:axId val="121391360"/>
        <c:axId val="0"/>
      </c:bar3DChart>
      <c:catAx>
        <c:axId val="121389824"/>
        <c:scaling>
          <c:orientation val="minMax"/>
        </c:scaling>
        <c:axPos val="b"/>
        <c:numFmt formatCode="General" sourceLinked="1"/>
        <c:majorTickMark val="none"/>
        <c:tickLblPos val="nextTo"/>
        <c:crossAx val="121391360"/>
        <c:crosses val="autoZero"/>
        <c:auto val="1"/>
        <c:lblAlgn val="ctr"/>
        <c:lblOffset val="100"/>
      </c:catAx>
      <c:valAx>
        <c:axId val="121391360"/>
        <c:scaling>
          <c:orientation val="minMax"/>
        </c:scaling>
        <c:delete val="1"/>
        <c:axPos val="l"/>
        <c:numFmt formatCode="0%" sourceLinked="1"/>
        <c:tickLblPos val="none"/>
        <c:crossAx val="12138982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5.7907294488646607E-2"/>
          <c:y val="0.87263337667595442"/>
          <c:w val="0.87624318451795957"/>
          <c:h val="0.10641665008738468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0861962459325149"/>
          <c:y val="7.2047066485529512E-2"/>
          <c:w val="0.37625402733029706"/>
          <c:h val="0.8163411040504757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A2F-4665-A8E3-4125F5B719FF}"/>
              </c:ext>
            </c:extLst>
          </c:dPt>
          <c:dPt>
            <c:idx val="1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A2F-4665-A8E3-4125F5B719FF}"/>
              </c:ext>
            </c:extLst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По заболеванию</c:v>
                </c:pt>
                <c:pt idx="1">
                  <c:v>С профилактической целью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337762</c:v>
                </c:pt>
                <c:pt idx="1">
                  <c:v>260898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A2F-4665-A8E3-4125F5B719FF}"/>
            </c:ext>
          </c:extLst>
        </c:ser>
        <c:dLbls>
          <c:showVal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2.8347662058531332E-2"/>
          <c:y val="0.20322121979451233"/>
          <c:w val="0.94330467588293676"/>
          <c:h val="0.67521729628025062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Мальчики, чел.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Включено в план проведения диспансеризации на текущий год с учетом возрастной категории</c:v>
                </c:pt>
                <c:pt idx="1">
                  <c:v>Прошли диспансеризацию
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119</c:v>
                </c:pt>
                <c:pt idx="1">
                  <c:v>122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1DF-49D3-98DA-428D34748AF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Девочки, чел.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Включено в план проведения диспансеризации на текущий год с учетом возрастной категории</c:v>
                </c:pt>
                <c:pt idx="1">
                  <c:v>Прошли диспансеризацию
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119</c:v>
                </c:pt>
                <c:pt idx="1">
                  <c:v>130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1DF-49D3-98DA-428D34748AF9}"/>
            </c:ext>
          </c:extLst>
        </c:ser>
        <c:gapWidth val="283"/>
        <c:overlap val="100"/>
        <c:axId val="121625216"/>
        <c:axId val="121651584"/>
      </c:barChart>
      <c:catAx>
        <c:axId val="12162521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21651584"/>
        <c:crosses val="autoZero"/>
        <c:auto val="1"/>
        <c:lblAlgn val="ctr"/>
        <c:lblOffset val="100"/>
      </c:catAx>
      <c:valAx>
        <c:axId val="121651584"/>
        <c:scaling>
          <c:orientation val="minMax"/>
        </c:scaling>
        <c:delete val="1"/>
        <c:axPos val="b"/>
        <c:numFmt formatCode="0%" sourceLinked="1"/>
        <c:majorTickMark val="none"/>
        <c:tickLblPos val="none"/>
        <c:crossAx val="121625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6.9174788802815583E-4"/>
          <c:y val="3.8574690461480141E-2"/>
          <c:w val="0.99780913510570368"/>
          <c:h val="5.8902391987019596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Лист1!$B$2:$B$6</c:f>
              <c:numCache>
                <c:formatCode>#,##0</c:formatCode>
                <c:ptCount val="5"/>
                <c:pt idx="0">
                  <c:v>55964</c:v>
                </c:pt>
                <c:pt idx="1">
                  <c:v>7749</c:v>
                </c:pt>
                <c:pt idx="2">
                  <c:v>2058</c:v>
                </c:pt>
                <c:pt idx="3">
                  <c:v>2343</c:v>
                </c:pt>
                <c:pt idx="4">
                  <c:v>3251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28-4842-AE0D-452D40CA7A4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Лист1!$C$2:$C$6</c:f>
              <c:numCache>
                <c:formatCode>#,##0</c:formatCode>
                <c:ptCount val="5"/>
                <c:pt idx="0">
                  <c:v>58202</c:v>
                </c:pt>
                <c:pt idx="1">
                  <c:v>9166</c:v>
                </c:pt>
                <c:pt idx="2">
                  <c:v>2641</c:v>
                </c:pt>
                <c:pt idx="3">
                  <c:v>2465</c:v>
                </c:pt>
                <c:pt idx="4">
                  <c:v>4246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328-4842-AE0D-452D40CA7A4C}"/>
            </c:ext>
          </c:extLst>
        </c:ser>
        <c:dLbls>
          <c:showVal val="1"/>
        </c:dLbls>
        <c:gapWidth val="444"/>
        <c:overlap val="-90"/>
        <c:axId val="118892800"/>
        <c:axId val="118915072"/>
      </c:barChart>
      <c:catAx>
        <c:axId val="118892800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18915072"/>
        <c:crosses val="autoZero"/>
        <c:auto val="1"/>
        <c:lblAlgn val="ctr"/>
        <c:lblOffset val="100"/>
      </c:catAx>
      <c:valAx>
        <c:axId val="118915072"/>
        <c:scaling>
          <c:orientation val="minMax"/>
        </c:scaling>
        <c:delete val="1"/>
        <c:axPos val="l"/>
        <c:numFmt formatCode="#,##0" sourceLinked="1"/>
        <c:majorTickMark val="none"/>
        <c:tickLblPos val="none"/>
        <c:crossAx val="118892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7341212087545854"/>
          <c:y val="9.656599987345113E-2"/>
          <c:w val="0.37625402733029706"/>
          <c:h val="0.8163411040504757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A70-4306-B8B3-2E23424BD8AF}"/>
              </c:ext>
            </c:extLst>
          </c:dPt>
          <c:dPt>
            <c:idx val="1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A70-4306-B8B3-2E23424BD8AF}"/>
              </c:ext>
            </c:extLst>
          </c:dPt>
          <c:dLbls>
            <c:dLbl>
              <c:idx val="0"/>
              <c:layout>
                <c:manualLayout>
                  <c:x val="8.5187062548605724E-2"/>
                  <c:y val="0.22389734654401036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A70-4306-B8B3-2E23424BD8AF}"/>
                </c:ext>
              </c:extLst>
            </c:dLbl>
            <c:dLbl>
              <c:idx val="1"/>
              <c:layout>
                <c:manualLayout>
                  <c:x val="-6.888331852016441E-2"/>
                  <c:y val="0.24075424892577121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A70-4306-B8B3-2E23424BD8A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Мальчики</c:v>
                </c:pt>
                <c:pt idx="1">
                  <c:v>Девочки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22550</c:v>
                </c:pt>
                <c:pt idx="1">
                  <c:v>21634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A70-4306-B8B3-2E23424BD8AF}"/>
            </c:ext>
          </c:extLst>
        </c:ser>
        <c:dLbls>
          <c:showVal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>
        <c:manualLayout>
          <c:layoutTarget val="inner"/>
          <c:xMode val="edge"/>
          <c:yMode val="edge"/>
          <c:x val="0.19132695573507705"/>
          <c:y val="0.13023718200181691"/>
          <c:w val="0.70492398992704475"/>
          <c:h val="0.650326302939197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A9B-45D1-9EC2-BB532AB48355}"/>
              </c:ext>
            </c:extLst>
          </c:dPt>
          <c:dPt>
            <c:idx val="1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A9B-45D1-9EC2-BB532AB48355}"/>
              </c:ext>
            </c:extLst>
          </c:dPt>
          <c:dLbls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Percent val="1"/>
          </c:dLbls>
          <c:cat>
            <c:strRef>
              <c:f>Лист1!$A$2:$A$3</c:f>
              <c:strCache>
                <c:ptCount val="2"/>
                <c:pt idx="0">
                  <c:v>Занято 157,75 ставки</c:v>
                </c:pt>
                <c:pt idx="1">
                  <c:v>Свободно 9,25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94.5</c:v>
                </c:pt>
                <c:pt idx="1">
                  <c:v>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A9B-45D1-9EC2-BB532AB48355}"/>
            </c:ext>
          </c:extLst>
        </c:ser>
        <c:dLbls>
          <c:showPercent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>
          <a:latin typeface="Roboto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>
        <c:manualLayout>
          <c:layoutTarget val="inner"/>
          <c:xMode val="edge"/>
          <c:yMode val="edge"/>
          <c:x val="0.14403739235220897"/>
          <c:y val="0.17745546019952843"/>
          <c:w val="0.70014364184230649"/>
          <c:h val="0.5720551169615409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мед. Персонал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C22-4135-9A26-7131A1C6B15A}"/>
              </c:ext>
            </c:extLst>
          </c:dPt>
          <c:dPt>
            <c:idx val="1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C22-4135-9A26-7131A1C6B15A}"/>
              </c:ext>
            </c:extLst>
          </c:dPt>
          <c:dLbls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Percent val="1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</c:dLbls>
          <c:cat>
            <c:strRef>
              <c:f>Лист1!$A$2:$A$3</c:f>
              <c:strCache>
                <c:ptCount val="2"/>
                <c:pt idx="0">
                  <c:v>Занято 233,5 ставок</c:v>
                </c:pt>
                <c:pt idx="1">
                  <c:v>Свободно 23,25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233.5</c:v>
                </c:pt>
                <c:pt idx="1">
                  <c:v>23.25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C22-4135-9A26-7131A1C6B15A}"/>
            </c:ext>
          </c:extLst>
        </c:ser>
        <c:dLbls>
          <c:showPercent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>
          <a:latin typeface="Roboto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1707065617047839"/>
          <c:y val="0.18720086657038126"/>
          <c:w val="0.6941583210331127"/>
          <c:h val="0.58309298966781409"/>
        </c:manualLayout>
      </c:layout>
      <c:doughnutChart>
        <c:varyColors val="1"/>
        <c:dLbls>
          <c:showPercent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1799614857608424"/>
          <c:y val="0.79655982668592373"/>
          <c:w val="0.76022505435904009"/>
          <c:h val="0.19842573047439194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>
          <a:latin typeface="Roboto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>
        <c:manualLayout>
          <c:layoutTarget val="inner"/>
          <c:xMode val="edge"/>
          <c:yMode val="edge"/>
          <c:x val="0.16326261367784531"/>
          <c:y val="0.1629056746214822"/>
          <c:w val="0.68156051444019461"/>
          <c:h val="0.6287723725094129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Прочие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747-4169-BEC4-9CDD522FA33D}"/>
              </c:ext>
            </c:extLst>
          </c:dPt>
          <c:dPt>
            <c:idx val="1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747-4169-BEC4-9CDD522FA33D}"/>
              </c:ext>
            </c:extLst>
          </c:dPt>
          <c:dLbls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Percent val="1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</c:dLbls>
          <c:cat>
            <c:strRef>
              <c:f>Лист1!$A$2:$A$3</c:f>
              <c:strCache>
                <c:ptCount val="2"/>
                <c:pt idx="0">
                  <c:v>Занято117,5 ставки</c:v>
                </c:pt>
                <c:pt idx="1">
                  <c:v>Свободно 2,5 ставки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117.5</c:v>
                </c:pt>
                <c:pt idx="1">
                  <c:v>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747-4169-BEC4-9CDD522FA33D}"/>
            </c:ext>
          </c:extLst>
        </c:ser>
        <c:dLbls>
          <c:showPercent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>
          <a:latin typeface="Roboto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6889268075061497"/>
          <c:h val="0.81131855112637752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Педиатры/ВОП</c:v>
                </c:pt>
              </c:strCache>
            </c:strRef>
          </c:tx>
          <c:spPr>
            <a:ln w="28575" cap="rnd">
              <a:solidFill>
                <a:srgbClr val="6CB5FF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4994155083233324E-2"/>
                  <c:y val="3.544154226500483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661-44D2-890D-A44CDB3918A4}"/>
                </c:ext>
              </c:extLst>
            </c:dLbl>
            <c:dLbl>
              <c:idx val="1"/>
              <c:layout>
                <c:manualLayout>
                  <c:x val="-2.0757611869153363E-2"/>
                  <c:y val="2.677898877808743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661-44D2-890D-A44CDB3918A4}"/>
                </c:ext>
              </c:extLst>
            </c:dLbl>
            <c:dLbl>
              <c:idx val="2"/>
              <c:layout>
                <c:manualLayout>
                  <c:x val="-3.1180100990325636E-2"/>
                  <c:y val="-4.348658060655616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661-44D2-890D-A44CDB3918A4}"/>
                </c:ext>
              </c:extLst>
            </c:dLbl>
            <c:dLbl>
              <c:idx val="3"/>
              <c:layout>
                <c:manualLayout>
                  <c:x val="-7.507124083421534E-3"/>
                  <c:y val="8.3581811089400073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661-44D2-890D-A44CDB3918A4}"/>
                </c:ext>
              </c:extLst>
            </c:dLbl>
            <c:dLbl>
              <c:idx val="4"/>
              <c:layout>
                <c:manualLayout>
                  <c:x val="-1.9518522616896097E-2"/>
                  <c:y val="2.859545602138061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661-44D2-890D-A44CDB3918A4}"/>
                </c:ext>
              </c:extLst>
            </c:dLbl>
            <c:dLbl>
              <c:idx val="5"/>
              <c:layout>
                <c:manualLayout>
                  <c:x val="-3.0028496333686174E-2"/>
                  <c:y val="3.372653248103749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661-44D2-890D-A44CDB3918A4}"/>
                </c:ext>
              </c:extLst>
            </c:dLbl>
            <c:dLbl>
              <c:idx val="6"/>
              <c:layout>
                <c:manualLayout>
                  <c:x val="-6.0058174891636298E-3"/>
                  <c:y val="-2.476937364071423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661-44D2-890D-A44CDB3918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2016 г</c:v>
                </c:pt>
                <c:pt idx="1">
                  <c:v>2017 г</c:v>
                </c:pt>
                <c:pt idx="2">
                  <c:v>2018 г</c:v>
                </c:pt>
                <c:pt idx="3">
                  <c:v>I квартал 2019 г</c:v>
                </c:pt>
                <c:pt idx="4">
                  <c:v>II квартал 2019 г</c:v>
                </c:pt>
                <c:pt idx="5">
                  <c:v>III квартал 2019 г</c:v>
                </c:pt>
                <c:pt idx="6">
                  <c:v>IV квартал 2019 г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97.6</c:v>
                </c:pt>
                <c:pt idx="1">
                  <c:v>98</c:v>
                </c:pt>
                <c:pt idx="2">
                  <c:v>98.5</c:v>
                </c:pt>
                <c:pt idx="3">
                  <c:v>97.6</c:v>
                </c:pt>
                <c:pt idx="4">
                  <c:v>98.5</c:v>
                </c:pt>
                <c:pt idx="5">
                  <c:v>98.8</c:v>
                </c:pt>
                <c:pt idx="6">
                  <c:v>98.4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D661-44D2-890D-A44CDB3918A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 I уровня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6398054496214008E-2"/>
                  <c:y val="-2.831833529764186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D661-44D2-890D-A44CDB3918A4}"/>
                </c:ext>
              </c:extLst>
            </c:dLbl>
            <c:dLbl>
              <c:idx val="1"/>
              <c:layout>
                <c:manualLayout>
                  <c:x val="-2.0757611869153363E-2"/>
                  <c:y val="-3.611706157670480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661-44D2-890D-A44CDB3918A4}"/>
                </c:ext>
              </c:extLst>
            </c:dLbl>
            <c:dLbl>
              <c:idx val="2"/>
              <c:layout>
                <c:manualLayout>
                  <c:x val="-3.1180100990325636E-2"/>
                  <c:y val="3.17928609428846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D661-44D2-890D-A44CDB3918A4}"/>
                </c:ext>
              </c:extLst>
            </c:dLbl>
            <c:dLbl>
              <c:idx val="3"/>
              <c:layout>
                <c:manualLayout>
                  <c:x val="-3.3031345967054718E-2"/>
                  <c:y val="-2.654099230179067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D661-44D2-890D-A44CDB3918A4}"/>
                </c:ext>
              </c:extLst>
            </c:dLbl>
            <c:dLbl>
              <c:idx val="4"/>
              <c:layout>
                <c:manualLayout>
                  <c:x val="-5.2549868583950707E-2"/>
                  <c:y val="-1.559753958684688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D661-44D2-890D-A44CDB3918A4}"/>
                </c:ext>
              </c:extLst>
            </c:dLbl>
            <c:dLbl>
              <c:idx val="5"/>
              <c:layout>
                <c:manualLayout>
                  <c:x val="-1.9518522616895989E-2"/>
                  <c:y val="-2.216985249192635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D661-44D2-890D-A44CDB3918A4}"/>
                </c:ext>
              </c:extLst>
            </c:dLbl>
            <c:dLbl>
              <c:idx val="6"/>
              <c:layout>
                <c:manualLayout>
                  <c:x val="1.5014248166841946E-3"/>
                  <c:y val="3.7971799610156218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2016 г</c:v>
                </c:pt>
                <c:pt idx="1">
                  <c:v>2017 г</c:v>
                </c:pt>
                <c:pt idx="2">
                  <c:v>2018 г</c:v>
                </c:pt>
                <c:pt idx="3">
                  <c:v>I квартал 2019 г</c:v>
                </c:pt>
                <c:pt idx="4">
                  <c:v>II квартал 2019 г</c:v>
                </c:pt>
                <c:pt idx="5">
                  <c:v>III квартал 2019 г</c:v>
                </c:pt>
                <c:pt idx="6">
                  <c:v>IV квартал 2019 г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96.7</c:v>
                </c:pt>
                <c:pt idx="1">
                  <c:v>98.9</c:v>
                </c:pt>
                <c:pt idx="2">
                  <c:v>98.4</c:v>
                </c:pt>
                <c:pt idx="3">
                  <c:v>99.5</c:v>
                </c:pt>
                <c:pt idx="4">
                  <c:v>97.7</c:v>
                </c:pt>
                <c:pt idx="5">
                  <c:v>99.6</c:v>
                </c:pt>
                <c:pt idx="6">
                  <c:v>98.2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D661-44D2-890D-A44CDB3918A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Специалисты II уровня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7812104841539492E-2"/>
                  <c:y val="-2.933196940489521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D661-44D2-890D-A44CDB3918A4}"/>
                </c:ext>
              </c:extLst>
            </c:dLbl>
            <c:dLbl>
              <c:idx val="1"/>
              <c:layout>
                <c:manualLayout>
                  <c:x val="-2.0757611869153363E-2"/>
                  <c:y val="2.388755085081746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D661-44D2-890D-A44CDB3918A4}"/>
                </c:ext>
              </c:extLst>
            </c:dLbl>
            <c:dLbl>
              <c:idx val="2"/>
              <c:layout>
                <c:manualLayout>
                  <c:x val="-1.0160153556745349E-2"/>
                  <c:y val="2.532709067645814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D661-44D2-890D-A44CDB3918A4}"/>
                </c:ext>
              </c:extLst>
            </c:dLbl>
            <c:dLbl>
              <c:idx val="3"/>
              <c:layout>
                <c:manualLayout>
                  <c:x val="5.5051607317559303E-17"/>
                  <c:y val="4.056305102712232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D661-44D2-890D-A44CDB3918A4}"/>
                </c:ext>
              </c:extLst>
            </c:dLbl>
            <c:dLbl>
              <c:idx val="4"/>
              <c:layout>
                <c:manualLayout>
                  <c:x val="-1.0509973716790143E-2"/>
                  <c:y val="-2.709648637902117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D661-44D2-890D-A44CDB3918A4}"/>
                </c:ext>
              </c:extLst>
            </c:dLbl>
            <c:dLbl>
              <c:idx val="5"/>
              <c:layout>
                <c:manualLayout>
                  <c:x val="-2.1019947433580308E-2"/>
                  <c:y val="2.599583286906741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D661-44D2-890D-A44CDB3918A4}"/>
                </c:ext>
              </c:extLst>
            </c:dLbl>
            <c:dLbl>
              <c:idx val="6"/>
              <c:layout>
                <c:manualLayout>
                  <c:x val="0"/>
                  <c:y val="-2.072861604650378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D661-44D2-890D-A44CDB3918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2016 г</c:v>
                </c:pt>
                <c:pt idx="1">
                  <c:v>2017 г</c:v>
                </c:pt>
                <c:pt idx="2">
                  <c:v>2018 г</c:v>
                </c:pt>
                <c:pt idx="3">
                  <c:v>I квартал 2019 г</c:v>
                </c:pt>
                <c:pt idx="4">
                  <c:v>II квартал 2019 г</c:v>
                </c:pt>
                <c:pt idx="5">
                  <c:v>III квартал 2019 г</c:v>
                </c:pt>
                <c:pt idx="6">
                  <c:v>IV квартал 2019 г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94.7</c:v>
                </c:pt>
                <c:pt idx="1">
                  <c:v>95</c:v>
                </c:pt>
                <c:pt idx="2">
                  <c:v>95.3</c:v>
                </c:pt>
                <c:pt idx="3">
                  <c:v>95.7</c:v>
                </c:pt>
                <c:pt idx="4">
                  <c:v>96.2</c:v>
                </c:pt>
                <c:pt idx="5">
                  <c:v>96.4</c:v>
                </c:pt>
                <c:pt idx="6">
                  <c:v>96.7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D661-44D2-890D-A44CDB3918A4}"/>
            </c:ext>
          </c:extLst>
        </c:ser>
        <c:dLbls>
          <c:showVal val="1"/>
        </c:dLbls>
        <c:marker val="1"/>
        <c:axId val="120399744"/>
        <c:axId val="120401280"/>
      </c:lineChart>
      <c:catAx>
        <c:axId val="12039974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20401280"/>
        <c:crosses val="autoZero"/>
        <c:auto val="1"/>
        <c:lblAlgn val="ctr"/>
        <c:lblOffset val="100"/>
      </c:catAx>
      <c:valAx>
        <c:axId val="12040128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20399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600" b="1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0861962459325145"/>
          <c:y val="7.2047066485529512E-2"/>
          <c:w val="0.37625402733029695"/>
          <c:h val="0.8163411040504755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A2F-4665-A8E3-4125F5B719FF}"/>
              </c:ext>
            </c:extLst>
          </c:dPt>
          <c:dPt>
            <c:idx val="1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A2F-4665-A8E3-4125F5B719FF}"/>
              </c:ext>
            </c:extLst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По заболеванию</c:v>
                </c:pt>
                <c:pt idx="1">
                  <c:v>С профилактической целью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299420</c:v>
                </c:pt>
                <c:pt idx="1">
                  <c:v>254222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A2F-4665-A8E3-4125F5B719FF}"/>
            </c:ext>
          </c:extLst>
        </c:ser>
        <c:dLbls>
          <c:showVal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2307669509550311"/>
          <c:y val="0.5385172795705222"/>
          <c:w val="0.57358323744645934"/>
          <c:h val="0.4614827204294780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plotArea>
      <c:layout>
        <c:manualLayout>
          <c:layoutTarget val="inner"/>
          <c:xMode val="edge"/>
          <c:yMode val="edge"/>
          <c:x val="0.28034191291406912"/>
          <c:y val="4.7684549596061866E-2"/>
          <c:w val="0.46392616582653623"/>
          <c:h val="0.4792459376819306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1"/>
              <c:layout>
                <c:manualLayout>
                  <c:x val="-2.0508057244285508E-2"/>
                  <c:y val="3.3896439038955874E-2"/>
                </c:manualLayout>
              </c:layout>
              <c:showPercent val="1"/>
            </c:dLbl>
            <c:dLbl>
              <c:idx val="2"/>
              <c:layout>
                <c:manualLayout>
                  <c:x val="-8.2032228977142133E-3"/>
                  <c:y val="-2.9659384159086359E-2"/>
                </c:manualLayout>
              </c:layout>
              <c:showPercent val="1"/>
            </c:dLbl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профилактический осмотр</c:v>
                </c:pt>
                <c:pt idx="1">
                  <c:v>диспансеризация детей-сирот</c:v>
                </c:pt>
                <c:pt idx="2">
                  <c:v>патронаж</c:v>
                </c:pt>
                <c:pt idx="3">
                  <c:v>прочие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75.900000000000006</c:v>
                </c:pt>
                <c:pt idx="1">
                  <c:v>0.5</c:v>
                </c:pt>
                <c:pt idx="2">
                  <c:v>1.2</c:v>
                </c:pt>
                <c:pt idx="3">
                  <c:v>22.4</c:v>
                </c:pt>
              </c:numCache>
            </c:numRef>
          </c:val>
        </c:ser>
        <c:dLbls>
          <c:showPercent val="1"/>
        </c:dLbls>
        <c:firstSliceAng val="0"/>
        <c:holeSize val="62"/>
      </c:doughnutChart>
    </c:plotArea>
    <c:legend>
      <c:legendPos val="t"/>
      <c:layout>
        <c:manualLayout>
          <c:xMode val="edge"/>
          <c:yMode val="edge"/>
          <c:x val="0.15918870771464669"/>
          <c:y val="0.59742473806159768"/>
          <c:w val="0.78416287079213387"/>
          <c:h val="0.39236662868886546"/>
        </c:manualLayout>
      </c:layout>
      <c:txPr>
        <a:bodyPr/>
        <a:lstStyle/>
        <a:p>
          <a:pPr>
            <a:defRPr sz="1200">
              <a:latin typeface="Roboto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0.22857</cdr:x>
      <cdr:y>0.3</cdr:y>
    </cdr:from>
    <cdr:to>
      <cdr:x>0.38571</cdr:x>
      <cdr:y>0.58493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52128" y="432048"/>
          <a:ext cx="792088" cy="4103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chemeClr val="accent6">
                  <a:lumMod val="50000"/>
                </a:schemeClr>
              </a:solidFill>
            </a:rPr>
            <a:t>2018</a:t>
          </a:r>
          <a:endParaRPr lang="ru-RU" sz="2000" b="1" dirty="0">
            <a:solidFill>
              <a:schemeClr val="accent6">
                <a:lumMod val="50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0.22857</cdr:x>
      <cdr:y>0.3</cdr:y>
    </cdr:from>
    <cdr:to>
      <cdr:x>0.38571</cdr:x>
      <cdr:y>0.58493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52128" y="432048"/>
          <a:ext cx="792088" cy="4103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/>
            <a:t>2019</a:t>
          </a:r>
          <a:endParaRPr lang="ru-RU" sz="20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ECC3F-9287-4FAB-9EDE-FB607BE02DF4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D9021-B706-416D-9E11-346349606E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1421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1B3DE-0913-4385-A81D-0D235EEFD284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21939-DDDB-4A61-AB14-F4B8210B7C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8125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AD8BD-61AF-48BB-AC6C-FF85E0FB93B1}" type="datetime1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826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1855-0717-47C6-8C99-E9EFB2F71A16}" type="datetime1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8725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90E1-F5E3-4716-A3B7-38CAE80D11FC}" type="datetime1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4686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BCD6-451F-427E-9E91-7C3CAFDDB88D}" type="datetime1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5357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708B-C0D5-44CA-9420-C6B31521111B}" type="datetime1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2800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2E37-1FDC-4A91-80AE-D3D4BD0CF3C6}" type="datetime1">
              <a:rPr lang="ru-RU" smtClean="0"/>
              <a:pPr/>
              <a:t>15.01.2020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2440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647A-70F8-4B2D-B89B-BB59000189F0}" type="datetime1">
              <a:rPr lang="ru-RU" smtClean="0"/>
              <a:pPr/>
              <a:t>15.01.2020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527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5E90-1241-4CF8-B095-839D662193A5}" type="datetime1">
              <a:rPr lang="ru-RU" smtClean="0"/>
              <a:pPr/>
              <a:t>15.01.2020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271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F60F6-8CBD-4071-9F44-5EDF987D3B9B}" type="datetime1">
              <a:rPr lang="ru-RU" smtClean="0"/>
              <a:pPr/>
              <a:t>15.01.2020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4726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25213-8220-485D-BEA2-438CEDB9B693}" type="datetime1">
              <a:rPr lang="ru-RU" smtClean="0"/>
              <a:pPr/>
              <a:t>15.01.2020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842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5165-AFDF-4E13-87F1-2CCC8C7FAE12}" type="datetime1">
              <a:rPr lang="ru-RU" smtClean="0"/>
              <a:pPr/>
              <a:t>15.01.2020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862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375EC-5949-4FC3-82FA-A0594F71B7FD}" type="datetime1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2033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1ED73-5B17-489B-8AF9-E8BAB6DF7D7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869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7" Type="http://schemas.openxmlformats.org/officeDocument/2006/relationships/chart" Target="../charts/chart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image" Target="../media/image10.jpeg"/><Relationship Id="rId4" Type="http://schemas.openxmlformats.org/officeDocument/2006/relationships/chart" Target="../charts/char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chart" Target="../charts/chart1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50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b="15442"/>
          <a:stretch>
            <a:fillRect/>
          </a:stretch>
        </p:blipFill>
        <p:spPr>
          <a:xfrm>
            <a:off x="0" y="-24385"/>
            <a:ext cx="12192000" cy="6882385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263352" y="4581128"/>
            <a:ext cx="3888432" cy="208823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cap="all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Годовой отчет </a:t>
            </a: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2400" i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главного врача </a:t>
            </a:r>
            <a:br>
              <a:rPr lang="ru-RU" sz="2400" i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2400" i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ГБУЗ «ДГП № 150 ДЗМ»</a:t>
            </a:r>
            <a:br>
              <a:rPr lang="ru-RU" sz="2400" i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2400" i="1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Ключниковой</a:t>
            </a:r>
            <a:r>
              <a:rPr lang="ru-RU" sz="2400" i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И.В.</a:t>
            </a: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2400" i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 2019 г.</a:t>
            </a:r>
            <a:endParaRPr lang="ru-RU" sz="2400" i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758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695326" y="1772816"/>
            <a:ext cx="5234600" cy="4645932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6960096" y="1795811"/>
            <a:ext cx="4297485" cy="4297485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929926" y="4005064"/>
            <a:ext cx="814146" cy="0"/>
          </a:xfrm>
          <a:prstGeom prst="straightConnector1">
            <a:avLst/>
          </a:prstGeom>
          <a:ln w="28575" cap="rnd" cmpd="sng">
            <a:solidFill>
              <a:srgbClr val="9FC63B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5895287" y="1772816"/>
            <a:ext cx="5576" cy="4392488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17664" y="1833624"/>
            <a:ext cx="51846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гепатита 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- 98,9%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гепатита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 – 97,5%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гепатита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 – 93,3%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кори – 109,1%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кори – 106,5%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краснухи – 98,9%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краснухи – 98,6%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дифтерии – 104,5%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дифтерии – 100,2%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паротита – 107,4%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столбняка – 104,5%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коклюша – 104,9%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695324" y="549275"/>
            <a:ext cx="11161315" cy="1007517"/>
          </a:xfrm>
        </p:spPr>
        <p:txBody>
          <a:bodyPr anchor="t"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Прививочная работа: гепатит, корь, краснуха, 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дифтерия, паротит, столбняк, коклюш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608168" y="5015498"/>
            <a:ext cx="30243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100%</a:t>
            </a:r>
            <a:endParaRPr lang="ru-RU" sz="5000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306054" y="4305097"/>
            <a:ext cx="36724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 планы по вакцинации </a:t>
            </a:r>
            <a:br>
              <a:rPr lang="ru-RU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2019 год выполнены на</a:t>
            </a:r>
            <a:endParaRPr lang="ru-RU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67718" y="2348880"/>
            <a:ext cx="1988722" cy="198872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282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41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Показатели</a:t>
            </a:r>
            <a:r>
              <a:rPr lang="en-US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заболеваемости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Скругленный прямоугольник 42"/>
          <p:cNvSpPr/>
          <p:nvPr/>
        </p:nvSpPr>
        <p:spPr>
          <a:xfrm>
            <a:off x="695325" y="1124744"/>
            <a:ext cx="10801350" cy="5184576"/>
          </a:xfrm>
          <a:prstGeom prst="roundRect">
            <a:avLst>
              <a:gd name="adj" fmla="val 1954"/>
            </a:avLst>
          </a:prstGeom>
          <a:solidFill>
            <a:srgbClr val="E4EF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495599" y="1739597"/>
            <a:ext cx="1599621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2958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0960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8962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96964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Заголовок 1"/>
          <p:cNvSpPr txBox="1">
            <a:spLocks/>
          </p:cNvSpPr>
          <p:nvPr/>
        </p:nvSpPr>
        <p:spPr>
          <a:xfrm>
            <a:off x="4439816" y="2276872"/>
            <a:ext cx="1584176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глаза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1" name="Заголовок 1"/>
          <p:cNvSpPr txBox="1">
            <a:spLocks/>
          </p:cNvSpPr>
          <p:nvPr/>
        </p:nvSpPr>
        <p:spPr>
          <a:xfrm>
            <a:off x="2567608" y="2312621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органов дыхания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6096000" y="2246867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органов пищеварения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7896200" y="2239882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костно-мышечной системы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9696400" y="2239882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мочеполовой системы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2" name="Овал 91"/>
          <p:cNvSpPr/>
          <p:nvPr/>
        </p:nvSpPr>
        <p:spPr>
          <a:xfrm>
            <a:off x="26181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Овал 93"/>
          <p:cNvSpPr/>
          <p:nvPr/>
        </p:nvSpPr>
        <p:spPr>
          <a:xfrm>
            <a:off x="4439816" y="1268760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/>
          <p:cNvSpPr/>
          <p:nvPr/>
        </p:nvSpPr>
        <p:spPr>
          <a:xfrm>
            <a:off x="62185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Овал 95"/>
          <p:cNvSpPr/>
          <p:nvPr/>
        </p:nvSpPr>
        <p:spPr>
          <a:xfrm>
            <a:off x="80187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98189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8" name="Рисунок 9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8222" y="1412776"/>
            <a:ext cx="491474" cy="491474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97666" y="1443317"/>
            <a:ext cx="562430" cy="562430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84232" y="1485694"/>
            <a:ext cx="537834" cy="537834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4432" y="1466646"/>
            <a:ext cx="568491" cy="568491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5" y="4221040"/>
            <a:ext cx="1339279" cy="133927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11</a:t>
            </a:fld>
            <a:endParaRPr lang="ru-RU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884864519"/>
              </p:ext>
            </p:extLst>
          </p:nvPr>
        </p:nvGraphicFramePr>
        <p:xfrm>
          <a:off x="2246812" y="2996221"/>
          <a:ext cx="9282551" cy="3313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29" name="Рисунок 28" descr="unnamed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583832" y="1412776"/>
            <a:ext cx="620688" cy="6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644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32" name="Заголовок 1"/>
          <p:cNvSpPr>
            <a:spLocks noGrp="1"/>
          </p:cNvSpPr>
          <p:nvPr>
            <p:ph type="title"/>
          </p:nvPr>
        </p:nvSpPr>
        <p:spPr>
          <a:xfrm>
            <a:off x="695324" y="549275"/>
            <a:ext cx="11161315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Работа по рассмотрению жалоб и обращений граждан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кругленный прямоугольник 33"/>
          <p:cNvSpPr/>
          <p:nvPr/>
        </p:nvSpPr>
        <p:spPr>
          <a:xfrm>
            <a:off x="611787" y="1152505"/>
            <a:ext cx="10801350" cy="2808312"/>
          </a:xfrm>
          <a:prstGeom prst="roundRect">
            <a:avLst>
              <a:gd name="adj" fmla="val 195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Заголовок 1"/>
          <p:cNvSpPr txBox="1">
            <a:spLocks/>
          </p:cNvSpPr>
          <p:nvPr/>
        </p:nvSpPr>
        <p:spPr>
          <a:xfrm>
            <a:off x="2927648" y="4845467"/>
            <a:ext cx="8136904" cy="156750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Количество обращений снизилось на 8%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 обращения рассматриваются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индивидуальном порядке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случае негативного содержания обращения, специалисты поликлиники вступают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диалог с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официальным представителем пациентом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детализируют проблему для ее решения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Изучаются предложения граждан по улучшению работы поликлиники, руководство использует обратную связь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для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совершенствования оказания медицинской помощи</a:t>
            </a: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2442" y="4845468"/>
            <a:ext cx="1502324" cy="1502324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7138511" y="1866328"/>
            <a:ext cx="1634068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9237044" y="1856668"/>
            <a:ext cx="1687375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997150" y="1844409"/>
            <a:ext cx="1676896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2951388" y="1844409"/>
            <a:ext cx="1575528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Заголовок 1"/>
          <p:cNvSpPr txBox="1">
            <a:spLocks/>
          </p:cNvSpPr>
          <p:nvPr/>
        </p:nvSpPr>
        <p:spPr>
          <a:xfrm>
            <a:off x="5133205" y="2360135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150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1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5" name="Заголовок 1"/>
          <p:cNvSpPr txBox="1">
            <a:spLocks/>
          </p:cNvSpPr>
          <p:nvPr/>
        </p:nvSpPr>
        <p:spPr>
          <a:xfrm>
            <a:off x="3054465" y="2360846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150 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Гл. здание</a:t>
            </a:r>
          </a:p>
        </p:txBody>
      </p:sp>
      <p:sp>
        <p:nvSpPr>
          <p:cNvPr id="66" name="Заголовок 1"/>
          <p:cNvSpPr txBox="1">
            <a:spLocks/>
          </p:cNvSpPr>
          <p:nvPr/>
        </p:nvSpPr>
        <p:spPr>
          <a:xfrm>
            <a:off x="7278167" y="2348478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150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en-US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7" name="Заголовок 1"/>
          <p:cNvSpPr txBox="1">
            <a:spLocks/>
          </p:cNvSpPr>
          <p:nvPr/>
        </p:nvSpPr>
        <p:spPr>
          <a:xfrm>
            <a:off x="9349005" y="2369275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150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en-US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3083897" y="1528499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54489" y="1640158"/>
            <a:ext cx="555797" cy="555797"/>
          </a:xfrm>
          <a:prstGeom prst="rect">
            <a:avLst/>
          </a:prstGeom>
        </p:spPr>
      </p:pic>
      <p:sp>
        <p:nvSpPr>
          <p:cNvPr id="71" name="Овал 70"/>
          <p:cNvSpPr/>
          <p:nvPr/>
        </p:nvSpPr>
        <p:spPr>
          <a:xfrm>
            <a:off x="5126885" y="1477994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7273768" y="1413042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9372301" y="1475269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8352" y="1629476"/>
            <a:ext cx="482150" cy="482150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75481" y="1602108"/>
            <a:ext cx="482150" cy="482150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86935" y="1649643"/>
            <a:ext cx="482150" cy="48215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91344" y="2996952"/>
            <a:ext cx="11809312" cy="18002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10992544" y="3111351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2019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992544" y="3975447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2018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0" name="Заголовок 1"/>
          <p:cNvSpPr txBox="1">
            <a:spLocks/>
          </p:cNvSpPr>
          <p:nvPr/>
        </p:nvSpPr>
        <p:spPr>
          <a:xfrm>
            <a:off x="695400" y="2132856"/>
            <a:ext cx="1800275" cy="472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Число обращений </a:t>
            </a:r>
            <a:endParaRPr lang="en-US" sz="16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9" name="Заголовок 1"/>
          <p:cNvSpPr txBox="1">
            <a:spLocks/>
          </p:cNvSpPr>
          <p:nvPr/>
        </p:nvSpPr>
        <p:spPr>
          <a:xfrm>
            <a:off x="3152932" y="3002962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38</a:t>
            </a:r>
          </a:p>
        </p:txBody>
      </p:sp>
      <p:sp>
        <p:nvSpPr>
          <p:cNvPr id="61" name="Заголовок 1"/>
          <p:cNvSpPr txBox="1">
            <a:spLocks/>
          </p:cNvSpPr>
          <p:nvPr/>
        </p:nvSpPr>
        <p:spPr>
          <a:xfrm>
            <a:off x="5233886" y="295364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45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2" name="Заголовок 1"/>
          <p:cNvSpPr txBox="1">
            <a:spLocks/>
          </p:cNvSpPr>
          <p:nvPr/>
        </p:nvSpPr>
        <p:spPr>
          <a:xfrm>
            <a:off x="7316014" y="2926719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29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9414547" y="2919359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36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1127448" y="3861048"/>
            <a:ext cx="1152128" cy="792088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161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1199456" y="3068960"/>
            <a:ext cx="1152128" cy="720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148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3143672" y="3841785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43</a:t>
            </a:r>
          </a:p>
        </p:txBody>
      </p:sp>
      <p:sp>
        <p:nvSpPr>
          <p:cNvPr id="43" name="Заголовок 1"/>
          <p:cNvSpPr txBox="1">
            <a:spLocks/>
          </p:cNvSpPr>
          <p:nvPr/>
        </p:nvSpPr>
        <p:spPr>
          <a:xfrm>
            <a:off x="5231904" y="3841785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59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4" name="Заголовок 1"/>
          <p:cNvSpPr txBox="1">
            <a:spLocks/>
          </p:cNvSpPr>
          <p:nvPr/>
        </p:nvSpPr>
        <p:spPr>
          <a:xfrm>
            <a:off x="7320136" y="3841785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32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5" name="Заголовок 1"/>
          <p:cNvSpPr txBox="1">
            <a:spLocks/>
          </p:cNvSpPr>
          <p:nvPr/>
        </p:nvSpPr>
        <p:spPr>
          <a:xfrm>
            <a:off x="9408368" y="3841785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27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012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95325" y="549275"/>
            <a:ext cx="5760715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5544692" cy="863501"/>
          </a:xfrm>
        </p:spPr>
        <p:txBody>
          <a:bodyPr anchor="t"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Оборудование поликлиники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95324" y="1556792"/>
            <a:ext cx="4320556" cy="4032448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Содержимое 3"/>
          <p:cNvSpPr>
            <a:spLocks noGrp="1"/>
          </p:cNvSpPr>
          <p:nvPr>
            <p:ph sz="half" idx="1"/>
          </p:nvPr>
        </p:nvSpPr>
        <p:spPr>
          <a:xfrm>
            <a:off x="335360" y="1196752"/>
            <a:ext cx="5328592" cy="4203847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Рентгены</a:t>
            </a:r>
            <a:r>
              <a:rPr lang="ru-RU" sz="16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	            2 </a:t>
            </a:r>
            <a:r>
              <a:rPr lang="ru-RU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</a:t>
            </a:r>
            <a:r>
              <a:rPr lang="ru-RU" sz="16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из них цифровой </a:t>
            </a:r>
            <a:r>
              <a:rPr lang="ru-RU" sz="16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                       1 ед.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УЗИ</a:t>
            </a:r>
            <a:r>
              <a:rPr lang="ru-RU" sz="16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		            9 </a:t>
            </a:r>
            <a:r>
              <a:rPr lang="ru-RU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endParaRPr lang="ru-RU" sz="16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Электрокардиограф                      </a:t>
            </a:r>
            <a:r>
              <a:rPr lang="ru-RU" sz="16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 ед.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6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Холтер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                            </a:t>
            </a:r>
            <a:r>
              <a:rPr lang="ru-RU" sz="16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 </a:t>
            </a:r>
            <a:r>
              <a:rPr lang="ru-RU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</a:t>
            </a:r>
            <a:r>
              <a:rPr lang="ru-RU" sz="16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СМАД</a:t>
            </a:r>
            <a:r>
              <a:rPr lang="ru-RU" sz="16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		            4 </a:t>
            </a:r>
            <a:r>
              <a:rPr lang="ru-RU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</a:t>
            </a:r>
            <a:r>
              <a:rPr lang="ru-RU" sz="16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6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Электроэнцефалограф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   </a:t>
            </a:r>
            <a:r>
              <a:rPr lang="ru-RU" sz="16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 ед.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6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Реограф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                            </a:t>
            </a:r>
            <a:r>
              <a:rPr lang="ru-RU" sz="16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 ед.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Спирограф                                      </a:t>
            </a:r>
            <a:r>
              <a:rPr lang="ru-RU" sz="16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 ед.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ЛОР установка                               </a:t>
            </a:r>
            <a:r>
              <a:rPr lang="ru-RU" sz="16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 ед.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Аудиометр                                       </a:t>
            </a:r>
            <a:r>
              <a:rPr lang="ru-RU" sz="16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 ед.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Отоскоп                                           </a:t>
            </a:r>
            <a:r>
              <a:rPr lang="ru-RU" sz="16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49 ед.</a:t>
            </a:r>
            <a:endParaRPr lang="ru-RU" sz="16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Система  </a:t>
            </a:r>
            <a:r>
              <a:rPr lang="en-US" sz="16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OtoRead</a:t>
            </a:r>
            <a:r>
              <a:rPr lang="en-US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     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</a:t>
            </a:r>
            <a:r>
              <a:rPr lang="en-US" sz="16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 </a:t>
            </a:r>
            <a:r>
              <a:rPr lang="ru-RU" sz="16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r>
              <a:rPr lang="en-US" sz="16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  <a:endParaRPr lang="ru-RU" sz="1600" b="1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Гастроскоп  </a:t>
            </a:r>
            <a:r>
              <a:rPr lang="ru-RU" sz="16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                      1 ед.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Офтальмоскоп </a:t>
            </a:r>
            <a:r>
              <a:rPr lang="ru-RU" sz="16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                 3 ед.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6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Авторефрактометр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6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          3 ед.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6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Ретинальная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6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фундус-камера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</a:t>
            </a:r>
            <a:r>
              <a:rPr lang="ru-RU" sz="16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 ед.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6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Транскутанный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6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биллирубинометр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6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 ед.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ru-RU" sz="1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11" name="Рисунок 10" descr="b95093d1-5188-45a1-99d2-5ace1c09a6b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48500" y="-144016"/>
            <a:ext cx="5143500" cy="7029400"/>
          </a:xfrm>
          <a:prstGeom prst="rect">
            <a:avLst/>
          </a:prstGeom>
        </p:spPr>
      </p:pic>
      <p:sp>
        <p:nvSpPr>
          <p:cNvPr id="12" name="Выноска 1 (с границей) 11"/>
          <p:cNvSpPr/>
          <p:nvPr/>
        </p:nvSpPr>
        <p:spPr>
          <a:xfrm>
            <a:off x="4871864" y="1124744"/>
            <a:ext cx="2880320" cy="1080120"/>
          </a:xfrm>
          <a:prstGeom prst="accentCallout1">
            <a:avLst>
              <a:gd name="adj1" fmla="val 49075"/>
              <a:gd name="adj2" fmla="val -8333"/>
              <a:gd name="adj3" fmla="val 48059"/>
              <a:gd name="adj4" fmla="val -1653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в конце </a:t>
            </a:r>
            <a:r>
              <a:rPr lang="en-US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XII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2019 поставлен новый цифровой Рентгеновский аппарат в головное здание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395975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20E9A622-9996-4927-BBCD-AEE2687BED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B656237-6629-4B30-9FC8-FAFD8C67F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1196752"/>
            <a:ext cx="4320480" cy="5904656"/>
          </a:xfrm>
        </p:spPr>
        <p:txBody>
          <a:bodyPr>
            <a:normAutofit fontScale="47500" lnSpcReduction="20000"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3400" dirty="0" err="1" smtClean="0"/>
              <a:t>Синоптофор</a:t>
            </a:r>
            <a:r>
              <a:rPr lang="ru-RU" sz="3400" dirty="0" smtClean="0"/>
              <a:t>  для лечения косоглазия, </a:t>
            </a:r>
            <a:r>
              <a:rPr lang="ru-RU" sz="3400" dirty="0" err="1" smtClean="0"/>
              <a:t>амблиопии</a:t>
            </a:r>
            <a:r>
              <a:rPr lang="ru-RU" sz="3400" dirty="0" smtClean="0"/>
              <a:t>.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3400" dirty="0" smtClean="0"/>
              <a:t>Аппарат для лазерной стимуляции «СПЕКЛ — М»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3400" dirty="0" err="1" smtClean="0"/>
              <a:t>Электростимулятор</a:t>
            </a:r>
            <a:r>
              <a:rPr lang="ru-RU" sz="3400" dirty="0" smtClean="0"/>
              <a:t> «ЭСОМ»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3400" dirty="0" smtClean="0"/>
              <a:t>Аппарат «АМО - АТОС» (с приставкой </a:t>
            </a:r>
            <a:r>
              <a:rPr lang="ru-RU" sz="3400" dirty="0" err="1" smtClean="0"/>
              <a:t>амблио</a:t>
            </a:r>
            <a:r>
              <a:rPr lang="ru-RU" sz="3400" dirty="0" smtClean="0"/>
              <a:t>) — 2 шт. для лечения </a:t>
            </a:r>
            <a:r>
              <a:rPr lang="ru-RU" sz="3400" dirty="0" err="1" smtClean="0"/>
              <a:t>амблиопии</a:t>
            </a:r>
            <a:r>
              <a:rPr lang="ru-RU" sz="3400" dirty="0" smtClean="0"/>
              <a:t>, миопии.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3400" dirty="0" smtClean="0"/>
              <a:t>Аппарат для </a:t>
            </a:r>
            <a:r>
              <a:rPr lang="ru-RU" sz="3400" dirty="0" err="1" smtClean="0"/>
              <a:t>цветоимпульсной</a:t>
            </a:r>
            <a:r>
              <a:rPr lang="ru-RU" sz="3400" dirty="0" smtClean="0"/>
              <a:t> терапии «</a:t>
            </a:r>
            <a:r>
              <a:rPr lang="ru-RU" sz="3400" dirty="0" err="1" smtClean="0"/>
              <a:t>Меллон</a:t>
            </a:r>
            <a:r>
              <a:rPr lang="ru-RU" sz="3400" dirty="0" smtClean="0"/>
              <a:t>»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3400" dirty="0" smtClean="0"/>
              <a:t>Офтальмологический </a:t>
            </a:r>
            <a:r>
              <a:rPr lang="ru-RU" sz="3400" dirty="0" err="1" smtClean="0"/>
              <a:t>мускулотренер</a:t>
            </a:r>
            <a:endParaRPr lang="ru-RU" sz="3400" dirty="0" smtClean="0"/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3400" dirty="0" smtClean="0"/>
              <a:t>Аппарат «Ручеек» для тренировки аккомодации -  3 </a:t>
            </a:r>
            <a:r>
              <a:rPr lang="ru-RU" sz="3400" dirty="0" err="1" smtClean="0"/>
              <a:t>шт</a:t>
            </a:r>
            <a:endParaRPr lang="ru-RU" sz="3400" dirty="0" smtClean="0"/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3400" dirty="0" smtClean="0"/>
              <a:t>Компьютерные программы : «</a:t>
            </a:r>
            <a:r>
              <a:rPr lang="ru-RU" sz="3400" dirty="0" err="1" smtClean="0"/>
              <a:t>Релакс</a:t>
            </a:r>
            <a:r>
              <a:rPr lang="ru-RU" sz="3400" dirty="0" smtClean="0"/>
              <a:t>» для лечения миопии; «</a:t>
            </a:r>
            <a:r>
              <a:rPr lang="ru-RU" sz="3400" dirty="0" err="1" smtClean="0"/>
              <a:t>Плеоптика</a:t>
            </a:r>
            <a:r>
              <a:rPr lang="ru-RU" sz="3400" dirty="0" smtClean="0"/>
              <a:t>» для лечения  косоглазия, </a:t>
            </a:r>
            <a:r>
              <a:rPr lang="ru-RU" sz="3400" dirty="0" err="1" smtClean="0"/>
              <a:t>амблиопии</a:t>
            </a:r>
            <a:r>
              <a:rPr lang="ru-RU" sz="3400" dirty="0" smtClean="0"/>
              <a:t>.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3400" dirty="0" smtClean="0"/>
              <a:t>Аппарат «Иллюзион» для лечения </a:t>
            </a:r>
            <a:r>
              <a:rPr lang="ru-RU" sz="3400" dirty="0" err="1" smtClean="0"/>
              <a:t>амблиопии</a:t>
            </a:r>
            <a:r>
              <a:rPr lang="ru-RU" sz="3400" dirty="0" smtClean="0"/>
              <a:t> - 2 </a:t>
            </a:r>
            <a:r>
              <a:rPr lang="ru-RU" sz="3400" dirty="0" err="1" smtClean="0"/>
              <a:t>шт</a:t>
            </a:r>
            <a:endParaRPr lang="ru-RU" sz="3400" dirty="0" smtClean="0"/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3400" dirty="0" err="1" smtClean="0"/>
              <a:t>Пневмомассажные</a:t>
            </a:r>
            <a:r>
              <a:rPr lang="ru-RU" sz="3400" dirty="0" smtClean="0"/>
              <a:t> очки Сидоренко для лечения миопии, спазмов аккомодации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EF02B21-6D04-4A6A-B03E-CF7642D591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90679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91345" y="188640"/>
            <a:ext cx="4824536" cy="825028"/>
          </a:xfrm>
        </p:spPr>
        <p:txBody>
          <a:bodyPr anchor="t">
            <a:normAutofit fontScale="90000"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Оснащение </a:t>
            </a:r>
            <a:r>
              <a:rPr lang="ru-RU" sz="3200" dirty="0" smtClean="0"/>
              <a:t>кабинета охраны зрения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1" name="Рисунок 10" descr="Изображение выглядит как пол, внутренний, ребенок, человек&#10;&#10;Автоматически созданное описание">
            <a:extLst>
              <a:ext uri="{FF2B5EF4-FFF2-40B4-BE49-F238E27FC236}">
                <a16:creationId xmlns="" xmlns:a16="http://schemas.microsoft.com/office/drawing/2014/main" id="{4A9E7091-86B3-4E3A-BE8D-649EB2BA3A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6" y="260647"/>
            <a:ext cx="2232248" cy="2976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Изображение выглядит как человек, внутренний, пол, стена&#10;&#10;Автоматически созданное описание">
            <a:extLst>
              <a:ext uri="{FF2B5EF4-FFF2-40B4-BE49-F238E27FC236}">
                <a16:creationId xmlns="" xmlns:a16="http://schemas.microsoft.com/office/drawing/2014/main" id="{F47FC57E-8BBE-49E8-B77B-CC17F810E4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260647"/>
            <a:ext cx="2363822" cy="2990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Изображение выглядит как человек, внутренний, стена, молодой&#10;&#10;Автоматически созданное описание">
            <a:extLst>
              <a:ext uri="{FF2B5EF4-FFF2-40B4-BE49-F238E27FC236}">
                <a16:creationId xmlns="" xmlns:a16="http://schemas.microsoft.com/office/drawing/2014/main" id="{8139BEAD-47D4-443E-9ABE-C6F3C2A656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8" y="3212976"/>
            <a:ext cx="2219806" cy="3247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10A94066-39CA-4FBE-A592-4137C6CBCBB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99856" y="260648"/>
            <a:ext cx="2304980" cy="2890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327C341B-4FC3-4BA9-8C57-8AC3FDA5FCE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71864" y="3284984"/>
            <a:ext cx="2341700" cy="3164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 descr="8fadb906-a301-4405-98bc-55c19190d16b.jpg"/>
          <p:cNvPicPr>
            <a:picLocks noChangeAspect="1"/>
          </p:cNvPicPr>
          <p:nvPr/>
        </p:nvPicPr>
        <p:blipFill>
          <a:blip r:embed="rId7" cstate="print"/>
          <a:srcRect l="10482" r="5659"/>
          <a:stretch>
            <a:fillRect/>
          </a:stretch>
        </p:blipFill>
        <p:spPr>
          <a:xfrm>
            <a:off x="7248127" y="3284984"/>
            <a:ext cx="2491477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2054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695325" y="548680"/>
            <a:ext cx="5328667" cy="595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5544692" cy="863501"/>
          </a:xfrm>
        </p:spPr>
        <p:txBody>
          <a:bodyPr anchor="t">
            <a:normAutofit fontScale="90000"/>
          </a:bodyPr>
          <a:lstStyle/>
          <a:p>
            <a:r>
              <a:rPr lang="ru-RU" sz="3200" dirty="0" smtClean="0"/>
              <a:t>Отчет работы Кабинета охраны зрения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95324" y="1556792"/>
            <a:ext cx="4320556" cy="4032448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15</a:t>
            </a:fld>
            <a:endParaRPr lang="ru-RU"/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</p:nvPr>
        </p:nvGraphicFramePr>
        <p:xfrm>
          <a:off x="839416" y="1700808"/>
          <a:ext cx="5256584" cy="396043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332070"/>
                <a:gridCol w="1029776"/>
                <a:gridCol w="894738"/>
              </a:tblGrid>
              <a:tr h="5121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50" dirty="0"/>
                        <a:t>Диагноз</a:t>
                      </a:r>
                      <a:endParaRPr lang="ru-RU" sz="1800" b="1" i="1" kern="15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50" dirty="0"/>
                        <a:t>2018 г.</a:t>
                      </a:r>
                      <a:endParaRPr lang="ru-RU" sz="1800" b="1" i="1" kern="15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50" dirty="0"/>
                        <a:t>2019 г.</a:t>
                      </a:r>
                      <a:endParaRPr lang="ru-RU" sz="1800" b="1" i="1" kern="15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</a:tr>
              <a:tr h="816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50" dirty="0" smtClean="0"/>
                        <a:t>Миопия и нарушения </a:t>
                      </a:r>
                      <a:r>
                        <a:rPr lang="ru-RU" sz="1800" kern="150" dirty="0"/>
                        <a:t>аккомодации</a:t>
                      </a:r>
                      <a:endParaRPr lang="ru-RU" sz="1800" b="0" kern="150" dirty="0">
                        <a:latin typeface="+mn-lt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50" dirty="0" smtClean="0"/>
                        <a:t>561</a:t>
                      </a:r>
                      <a:endParaRPr lang="ru-RU" sz="1800" b="0" kern="150" dirty="0">
                        <a:latin typeface="+mn-lt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50" dirty="0" smtClean="0"/>
                        <a:t>606</a:t>
                      </a:r>
                      <a:endParaRPr lang="ru-RU" sz="1800" b="0" kern="150" dirty="0">
                        <a:latin typeface="+mn-lt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</a:tr>
              <a:tr h="5121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50" dirty="0" smtClean="0"/>
                        <a:t>Косоглазие</a:t>
                      </a:r>
                      <a:endParaRPr lang="ru-RU" sz="1800" b="0" kern="150" dirty="0">
                        <a:latin typeface="+mn-lt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50" dirty="0" smtClean="0"/>
                        <a:t>158</a:t>
                      </a:r>
                      <a:endParaRPr lang="ru-RU" sz="1800" b="0" kern="150" dirty="0">
                        <a:latin typeface="+mn-lt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50" dirty="0" smtClean="0"/>
                        <a:t>168</a:t>
                      </a:r>
                      <a:endParaRPr lang="ru-RU" sz="1800" b="0" kern="150" dirty="0">
                        <a:latin typeface="+mn-lt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</a:tr>
              <a:tr h="5121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50" dirty="0"/>
                        <a:t>Астигматизм</a:t>
                      </a:r>
                      <a:endParaRPr lang="ru-RU" sz="1800" b="0" kern="150" dirty="0">
                        <a:latin typeface="+mn-lt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50"/>
                        <a:t>78</a:t>
                      </a:r>
                      <a:endParaRPr lang="ru-RU" sz="1800" b="0" kern="150">
                        <a:latin typeface="+mn-lt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50"/>
                        <a:t>98</a:t>
                      </a:r>
                      <a:endParaRPr lang="ru-RU" sz="1800" b="0" kern="150">
                        <a:latin typeface="+mn-lt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</a:tr>
              <a:tr h="5121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50" dirty="0" err="1"/>
                        <a:t>Амблиопия</a:t>
                      </a:r>
                      <a:endParaRPr lang="ru-RU" sz="1800" b="0" kern="150" dirty="0">
                        <a:latin typeface="+mn-lt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50"/>
                        <a:t>97</a:t>
                      </a:r>
                      <a:endParaRPr lang="ru-RU" sz="1800" b="0" kern="150">
                        <a:latin typeface="+mn-lt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50"/>
                        <a:t>98</a:t>
                      </a:r>
                      <a:endParaRPr lang="ru-RU" sz="1800" b="0" kern="150">
                        <a:latin typeface="+mn-lt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</a:tr>
              <a:tr h="5121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50"/>
                        <a:t>Другое</a:t>
                      </a:r>
                      <a:endParaRPr lang="ru-RU" sz="1800" b="0" kern="150">
                        <a:latin typeface="+mn-lt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50" dirty="0" smtClean="0"/>
                        <a:t>53</a:t>
                      </a:r>
                      <a:endParaRPr lang="ru-RU" sz="1800" b="0" kern="150" dirty="0">
                        <a:latin typeface="+mn-lt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50" dirty="0" smtClean="0"/>
                        <a:t>71</a:t>
                      </a:r>
                      <a:endParaRPr lang="ru-RU" sz="1800" b="0" kern="150" dirty="0">
                        <a:latin typeface="+mn-lt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</a:tr>
              <a:tr h="5832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50" dirty="0"/>
                        <a:t>ИТОГО</a:t>
                      </a:r>
                      <a:endParaRPr lang="ru-RU" sz="1800" b="0" kern="150" dirty="0">
                        <a:latin typeface="+mn-lt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50"/>
                        <a:t>947</a:t>
                      </a:r>
                      <a:endParaRPr lang="ru-RU" sz="1800" b="0" kern="150">
                        <a:latin typeface="+mn-lt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50" dirty="0"/>
                        <a:t>1041</a:t>
                      </a:r>
                      <a:endParaRPr lang="ru-RU" sz="1800" b="0" kern="150" dirty="0">
                        <a:latin typeface="+mn-lt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</a:tr>
            </a:tbl>
          </a:graphicData>
        </a:graphic>
      </p:graphicFrame>
      <p:pic>
        <p:nvPicPr>
          <p:cNvPr id="17" name="Рисунок 16" descr="Изображение выглядит как человек, улыбается, стена, молодой&#10;&#10;Автоматически созданное описание">
            <a:extLst>
              <a:ext uri="{FF2B5EF4-FFF2-40B4-BE49-F238E27FC236}">
                <a16:creationId xmlns="" xmlns:a16="http://schemas.microsoft.com/office/drawing/2014/main" id="{F2AECB8A-F747-446D-B680-73E4B34745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547" r="19757"/>
          <a:stretch>
            <a:fillRect/>
          </a:stretch>
        </p:blipFill>
        <p:spPr>
          <a:xfrm>
            <a:off x="6600056" y="260648"/>
            <a:ext cx="5591944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975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C642902F-4656-4563-AB0B-2EB57ACCD6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384032" y="476672"/>
            <a:ext cx="5256584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6384032" y="908720"/>
            <a:ext cx="5807968" cy="541655"/>
          </a:xfrm>
        </p:spPr>
        <p:txBody>
          <a:bodyPr>
            <a:normAutofit fontScale="90000"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Специализированный офтальмологический детский сад</a:t>
            </a:r>
            <a:b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ГБОУ «Школа имени  Ф.М.Достоевского» УК 8  </a:t>
            </a: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34" name="Содержимое 33"/>
          <p:cNvGraphicFramePr>
            <a:graphicFrameLocks noGrp="1"/>
          </p:cNvGraphicFramePr>
          <p:nvPr>
            <p:ph idx="1"/>
          </p:nvPr>
        </p:nvGraphicFramePr>
        <p:xfrm>
          <a:off x="6384032" y="2132856"/>
          <a:ext cx="5184576" cy="295232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286425"/>
                <a:gridCol w="1015670"/>
                <a:gridCol w="882481"/>
              </a:tblGrid>
              <a:tr h="4809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50" dirty="0"/>
                        <a:t>Диагноз</a:t>
                      </a:r>
                      <a:endParaRPr lang="ru-RU" sz="1800" b="1" i="1" kern="15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50" dirty="0"/>
                        <a:t>2018 г.</a:t>
                      </a:r>
                      <a:endParaRPr lang="ru-RU" sz="1800" b="1" i="1" kern="15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50" dirty="0"/>
                        <a:t>2019 г.</a:t>
                      </a:r>
                      <a:endParaRPr lang="ru-RU" sz="1800" b="1" i="1" kern="15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</a:tr>
              <a:tr h="4809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50" dirty="0" smtClean="0"/>
                        <a:t>Косоглазие</a:t>
                      </a:r>
                      <a:endParaRPr lang="ru-RU" sz="1800" b="0" kern="150" dirty="0"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50" dirty="0" smtClean="0"/>
                        <a:t>62</a:t>
                      </a:r>
                      <a:endParaRPr lang="ru-RU" sz="1800" b="0" kern="150" dirty="0"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50" dirty="0" smtClean="0"/>
                        <a:t>66</a:t>
                      </a:r>
                      <a:endParaRPr lang="ru-RU" sz="1800" b="0" kern="150" dirty="0"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</a:tr>
              <a:tr h="4809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50" dirty="0"/>
                        <a:t>Астигматизм</a:t>
                      </a:r>
                      <a:endParaRPr lang="ru-RU" sz="1800" b="0" kern="150" dirty="0"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50" dirty="0"/>
                        <a:t>15</a:t>
                      </a:r>
                      <a:endParaRPr lang="ru-RU" sz="1800" b="0" kern="150" dirty="0"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50"/>
                        <a:t>13</a:t>
                      </a:r>
                      <a:endParaRPr lang="ru-RU" sz="1800" b="0" kern="150"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</a:tr>
              <a:tr h="4809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50" dirty="0" err="1"/>
                        <a:t>Амблиопия</a:t>
                      </a:r>
                      <a:endParaRPr lang="ru-RU" sz="1800" b="0" kern="150" dirty="0"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50" dirty="0"/>
                        <a:t>20</a:t>
                      </a:r>
                      <a:endParaRPr lang="ru-RU" sz="1800" b="0" kern="150" dirty="0"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50" dirty="0"/>
                        <a:t>19</a:t>
                      </a:r>
                      <a:endParaRPr lang="ru-RU" sz="1800" b="0" kern="150" dirty="0"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</a:tr>
              <a:tr h="4809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50"/>
                        <a:t>Другое</a:t>
                      </a:r>
                      <a:endParaRPr lang="ru-RU" sz="1800" b="0" kern="150"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50" dirty="0" smtClean="0"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ru-RU" sz="1800" b="0" kern="150" dirty="0"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50" dirty="0" smtClean="0"/>
                        <a:t>21</a:t>
                      </a:r>
                      <a:endParaRPr lang="ru-RU" sz="1800" b="0" kern="150" dirty="0"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</a:tr>
              <a:tr h="5477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50"/>
                        <a:t>ИТОГО</a:t>
                      </a:r>
                      <a:endParaRPr lang="ru-RU" sz="1800" b="0" kern="150"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50"/>
                        <a:t>122</a:t>
                      </a:r>
                      <a:endParaRPr lang="ru-RU" sz="1800" b="0" kern="150"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50" dirty="0"/>
                        <a:t>120</a:t>
                      </a:r>
                      <a:endParaRPr lang="ru-RU" sz="1800" b="0" kern="150" dirty="0"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</a:tr>
            </a:tbl>
          </a:graphicData>
        </a:graphic>
      </p:graphicFrame>
      <p:pic>
        <p:nvPicPr>
          <p:cNvPr id="35" name="Рисунок 34" descr="Изображение выглядит как земля, внешний, здание, ребе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2A7F83D9-58BA-4533-9A8A-C13DB921EF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905" t="19130" r="11640" b="55292"/>
          <a:stretch/>
        </p:blipFill>
        <p:spPr>
          <a:xfrm>
            <a:off x="191344" y="3414177"/>
            <a:ext cx="5976664" cy="3295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Рисунок 37" descr="Изображение выглядит как внутренний, земля, стена, человек&#10;&#10;Автоматически созданное описание">
            <a:extLst>
              <a:ext uri="{FF2B5EF4-FFF2-40B4-BE49-F238E27FC236}">
                <a16:creationId xmlns="" xmlns:a16="http://schemas.microsoft.com/office/drawing/2014/main" id="{F5072DE8-8730-40DF-8850-0F8D2778B0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788" r="3" b="41832"/>
          <a:stretch/>
        </p:blipFill>
        <p:spPr>
          <a:xfrm>
            <a:off x="127955" y="476672"/>
            <a:ext cx="3015717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2CD4FF07-4C28-457F-9108-FDC54EEC65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24552" r="2" b="5264"/>
          <a:stretch/>
        </p:blipFill>
        <p:spPr>
          <a:xfrm>
            <a:off x="3215680" y="449917"/>
            <a:ext cx="3049731" cy="2835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3272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21935"/>
          <a:stretch/>
        </p:blipFill>
        <p:spPr>
          <a:xfrm>
            <a:off x="0" y="-117860"/>
            <a:ext cx="12192000" cy="6975860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6167932" y="549275"/>
            <a:ext cx="5544692" cy="863501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Участие в проектах ДЗМ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Содержимое 3"/>
          <p:cNvSpPr>
            <a:spLocks noGrp="1"/>
          </p:cNvSpPr>
          <p:nvPr>
            <p:ph sz="half" idx="1"/>
          </p:nvPr>
        </p:nvSpPr>
        <p:spPr>
          <a:xfrm>
            <a:off x="5807968" y="1916832"/>
            <a:ext cx="5328592" cy="4203847"/>
          </a:xfrm>
        </p:spPr>
        <p:txBody>
          <a:bodyPr>
            <a:normAutofit/>
          </a:bodyPr>
          <a:lstStyle/>
          <a:p>
            <a:pPr lvl="0"/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Перевод карт профилактических прививок  (форм 063 /у) в электронный вид</a:t>
            </a:r>
          </a:p>
          <a:p>
            <a:pPr lvl="0"/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Подготовительный этап по оцифровке форм 030/у</a:t>
            </a:r>
          </a:p>
          <a:p>
            <a:pPr lvl="0"/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Летний тест здоровья, </a:t>
            </a:r>
            <a:r>
              <a:rPr lang="ru-RU" sz="2000" dirty="0" smtClean="0"/>
              <a:t>Павильон «Здоровая Москва» лето  в парке Кузьминки</a:t>
            </a:r>
          </a:p>
          <a:p>
            <a:pPr lvl="0"/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Подготовка к капитальному ремонту филиала №1 по улице 40 лет Октября, дом 25</a:t>
            </a:r>
          </a:p>
          <a:p>
            <a:pPr lvl="0">
              <a:buNone/>
            </a:pPr>
            <a:endParaRPr lang="ru-RU" sz="20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096000" y="549275"/>
            <a:ext cx="5400675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8" name="Рисунок 7" descr="15bfa992-1581-47e7-b059-6f7008210e0b.jpg"/>
          <p:cNvPicPr>
            <a:picLocks noChangeAspect="1"/>
          </p:cNvPicPr>
          <p:nvPr/>
        </p:nvPicPr>
        <p:blipFill>
          <a:blip r:embed="rId3" cstate="print"/>
          <a:srcRect l="15480" r="25458"/>
          <a:stretch>
            <a:fillRect/>
          </a:stretch>
        </p:blipFill>
        <p:spPr>
          <a:xfrm>
            <a:off x="0" y="-171400"/>
            <a:ext cx="5400600" cy="7029400"/>
          </a:xfrm>
          <a:prstGeom prst="rect">
            <a:avLst/>
          </a:prstGeom>
        </p:spPr>
      </p:pic>
      <p:pic>
        <p:nvPicPr>
          <p:cNvPr id="9" name="Рисунок 8" descr="f2ce6f9dacfb58466cfdc07660ad907b.jpg"/>
          <p:cNvPicPr>
            <a:picLocks noChangeAspect="1"/>
          </p:cNvPicPr>
          <p:nvPr/>
        </p:nvPicPr>
        <p:blipFill>
          <a:blip r:embed="rId4" cstate="print"/>
          <a:srcRect l="13371" t="8000" r="10629" b="4000"/>
          <a:stretch>
            <a:fillRect/>
          </a:stretch>
        </p:blipFill>
        <p:spPr>
          <a:xfrm>
            <a:off x="10823848" y="692696"/>
            <a:ext cx="1368152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481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21935"/>
          <a:stretch/>
        </p:blipFill>
        <p:spPr>
          <a:xfrm>
            <a:off x="0" y="-117860"/>
            <a:ext cx="12192000" cy="6975860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6167932" y="549275"/>
            <a:ext cx="5544692" cy="863501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Участие в массовых акциях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Содержимое 3"/>
          <p:cNvSpPr>
            <a:spLocks noGrp="1"/>
          </p:cNvSpPr>
          <p:nvPr>
            <p:ph sz="half" idx="1"/>
          </p:nvPr>
        </p:nvSpPr>
        <p:spPr>
          <a:xfrm>
            <a:off x="5735960" y="1268760"/>
            <a:ext cx="6192688" cy="4896544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Всемирный День инвалида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Всемирный День  Сахарного диабета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Всемирный День борьбы с ВПЧ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Всемирный День сердца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Всемирный День охраны уха и слуха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Всемирный День борьбы с туберкулезом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Всемирный День борьбы с гепатитом В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День открытых дверей для </a:t>
            </a:r>
            <a:r>
              <a:rPr lang="ru-RU" sz="20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частоболеющих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детей в День города и День защиты детей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Мероприятия по профилактике ЗОЖ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Велопарад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9 мая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Сдача норм ГТО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«</a:t>
            </a:r>
            <a:r>
              <a:rPr lang="ru-RU" sz="20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Я-донор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!»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endParaRPr lang="ru-RU" sz="20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096000" y="549275"/>
            <a:ext cx="5400675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18</a:t>
            </a:fld>
            <a:endParaRPr lang="ru-RU" dirty="0"/>
          </a:p>
        </p:txBody>
      </p:sp>
      <p:pic>
        <p:nvPicPr>
          <p:cNvPr id="9" name="Рисунок 8" descr="7fbc4662-a112-40ef-b8aa-36e1c3f297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71400"/>
            <a:ext cx="2775129" cy="2118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f2aa587-3b5e-42f8-9680-6b2a422e7b08.jpg"/>
          <p:cNvPicPr>
            <a:picLocks noChangeAspect="1"/>
          </p:cNvPicPr>
          <p:nvPr/>
        </p:nvPicPr>
        <p:blipFill>
          <a:blip r:embed="rId4" cstate="print"/>
          <a:srcRect l="9838" r="22241"/>
          <a:stretch>
            <a:fillRect/>
          </a:stretch>
        </p:blipFill>
        <p:spPr>
          <a:xfrm>
            <a:off x="2711624" y="-171400"/>
            <a:ext cx="293451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3a2ea997-3dec-4079-9384-10f0198e5891.jpg"/>
          <p:cNvPicPr>
            <a:picLocks noChangeAspect="1"/>
          </p:cNvPicPr>
          <p:nvPr/>
        </p:nvPicPr>
        <p:blipFill>
          <a:blip r:embed="rId5" cstate="print"/>
          <a:srcRect l="11417" r="35304"/>
          <a:stretch>
            <a:fillRect/>
          </a:stretch>
        </p:blipFill>
        <p:spPr>
          <a:xfrm>
            <a:off x="2423592" y="1921179"/>
            <a:ext cx="1296144" cy="2371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1f0276a0-8a84-4d3d-bee9-3a1dd1c5465d.jpg"/>
          <p:cNvPicPr>
            <a:picLocks noChangeAspect="1"/>
          </p:cNvPicPr>
          <p:nvPr/>
        </p:nvPicPr>
        <p:blipFill>
          <a:blip r:embed="rId6" cstate="print"/>
          <a:srcRect r="13644"/>
          <a:stretch>
            <a:fillRect/>
          </a:stretch>
        </p:blipFill>
        <p:spPr>
          <a:xfrm>
            <a:off x="3575720" y="1916832"/>
            <a:ext cx="2016224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62f99fcd-65ba-43ae-9a8c-2a035d47e54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19536" y="4293096"/>
            <a:ext cx="1872208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b2c72eaf-aa94-4d1c-9e33-859fa6cfe93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19736" y="4293096"/>
            <a:ext cx="1923678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e6d5b049-1b93-4744-b16b-47d831a0696a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4298619"/>
            <a:ext cx="1919536" cy="2559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ce8b4a2c-b5ce-4829-873e-e51fc82a0a7e.jpg"/>
          <p:cNvPicPr>
            <a:picLocks noChangeAspect="1"/>
          </p:cNvPicPr>
          <p:nvPr/>
        </p:nvPicPr>
        <p:blipFill>
          <a:blip r:embed="rId10" cstate="print"/>
          <a:srcRect t="2857" b="2857"/>
          <a:stretch>
            <a:fillRect/>
          </a:stretch>
        </p:blipFill>
        <p:spPr>
          <a:xfrm>
            <a:off x="0" y="1916832"/>
            <a:ext cx="2639616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f6e5f463-c96c-4bcc-bc4b-33ec73da5dd6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344472" y="5075478"/>
            <a:ext cx="1847528" cy="1782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1481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21935"/>
          <a:stretch/>
        </p:blipFill>
        <p:spPr>
          <a:xfrm>
            <a:off x="0" y="-117860"/>
            <a:ext cx="12192000" cy="6975860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4583832" y="549275"/>
            <a:ext cx="7128792" cy="863501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Участие в корпоративных мероприятиях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Содержимое 3"/>
          <p:cNvSpPr>
            <a:spLocks noGrp="1"/>
          </p:cNvSpPr>
          <p:nvPr>
            <p:ph sz="half" idx="1"/>
          </p:nvPr>
        </p:nvSpPr>
        <p:spPr>
          <a:xfrm>
            <a:off x="4151784" y="1700808"/>
            <a:ext cx="7776864" cy="4896544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Юбилей 15 лет ГБУЗ «ДГП №150 ДЗМ»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Юбилей 40-летие Филиала №1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20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Масленница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в Филиале №3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Поездка в Калининград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Субботники 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Подарки детям для Дома милосердия  и к новому году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endParaRPr lang="ru-RU" sz="20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endParaRPr lang="ru-RU" sz="20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096000" y="549275"/>
            <a:ext cx="5400675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11" name="Рисунок 10" descr="9df78c3e-8e61-46a6-8edc-c27b5b5887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71400"/>
            <a:ext cx="3719736" cy="7029400"/>
          </a:xfrm>
          <a:prstGeom prst="rect">
            <a:avLst/>
          </a:prstGeom>
        </p:spPr>
      </p:pic>
      <p:pic>
        <p:nvPicPr>
          <p:cNvPr id="12" name="Рисунок 11" descr="ad9a60bb-024e-4801-90d8-05ad69f4d941.jpg"/>
          <p:cNvPicPr>
            <a:picLocks noChangeAspect="1"/>
          </p:cNvPicPr>
          <p:nvPr/>
        </p:nvPicPr>
        <p:blipFill>
          <a:blip r:embed="rId4" cstate="print">
            <a:lum bright="10000" contrast="10000"/>
          </a:blip>
          <a:srcRect l="6190" r="8625"/>
          <a:stretch>
            <a:fillRect/>
          </a:stretch>
        </p:blipFill>
        <p:spPr>
          <a:xfrm>
            <a:off x="8760296" y="3941676"/>
            <a:ext cx="3312368" cy="2916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e2f4ff34-ab79-4add-b82f-668b268ec03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9128" y="4005064"/>
            <a:ext cx="2852936" cy="2852936"/>
          </a:xfrm>
          <a:prstGeom prst="rect">
            <a:avLst/>
          </a:prstGeom>
        </p:spPr>
      </p:pic>
      <p:pic>
        <p:nvPicPr>
          <p:cNvPr id="17" name="Рисунок 16" descr="8fd61489-df40-4dcc-9cb1-61fed67f1944.jpg"/>
          <p:cNvPicPr>
            <a:picLocks noChangeAspect="1"/>
          </p:cNvPicPr>
          <p:nvPr/>
        </p:nvPicPr>
        <p:blipFill>
          <a:blip r:embed="rId6" cstate="print"/>
          <a:srcRect l="33178" r="16778"/>
          <a:stretch>
            <a:fillRect/>
          </a:stretch>
        </p:blipFill>
        <p:spPr>
          <a:xfrm>
            <a:off x="6672064" y="4050566"/>
            <a:ext cx="2088232" cy="2762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0f8ffeb9-b2bf-4aaa-988c-cfc1244f401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344472" y="1340768"/>
            <a:ext cx="1635646" cy="2180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1481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087889" y="575330"/>
            <a:ext cx="6408786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5087888" y="575330"/>
            <a:ext cx="6768828" cy="863501"/>
          </a:xfrm>
        </p:spPr>
        <p:txBody>
          <a:bodyPr>
            <a:normAutofit fontScale="90000"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Медицинские организации оказывают помощь по различным профилям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7392144" y="4941168"/>
            <a:ext cx="2088232" cy="1827584"/>
          </a:xfrm>
          <a:prstGeom prst="ellipse">
            <a:avLst/>
          </a:prstGeom>
          <a:solidFill>
            <a:srgbClr val="9FC63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профиля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одержимое 3"/>
          <p:cNvSpPr txBox="1">
            <a:spLocks/>
          </p:cNvSpPr>
          <p:nvPr/>
        </p:nvSpPr>
        <p:spPr>
          <a:xfrm>
            <a:off x="8544272" y="1484784"/>
            <a:ext cx="3337048" cy="36004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Неврология</a:t>
            </a:r>
          </a:p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Нефрология</a:t>
            </a:r>
          </a:p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Оториноларингология</a:t>
            </a:r>
          </a:p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Офтальмология</a:t>
            </a:r>
          </a:p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6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Паллиативная  медицинская помощь по педиатрии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Рентгенология</a:t>
            </a:r>
          </a:p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Сурдология-оториноларингология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Травматология-ортопедия</a:t>
            </a:r>
          </a:p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УЗИ диагностика</a:t>
            </a:r>
          </a:p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Физиотерапия</a:t>
            </a:r>
          </a:p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Функциональная диагностика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6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ндоскопия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4" name="Рисунок 13" descr="bf8956c7-22c8-4fb8-b2c5-e9651245db83.jpg"/>
          <p:cNvPicPr>
            <a:picLocks noChangeAspect="1"/>
          </p:cNvPicPr>
          <p:nvPr/>
        </p:nvPicPr>
        <p:blipFill>
          <a:blip r:embed="rId3" cstate="print">
            <a:lum bright="10000" contrast="10000"/>
          </a:blip>
          <a:srcRect l="22438" r="23495"/>
          <a:stretch>
            <a:fillRect/>
          </a:stretch>
        </p:blipFill>
        <p:spPr>
          <a:xfrm>
            <a:off x="0" y="-116632"/>
            <a:ext cx="4943872" cy="7146032"/>
          </a:xfrm>
          <a:prstGeom prst="rect">
            <a:avLst/>
          </a:prstGeom>
        </p:spPr>
      </p:pic>
      <p:sp>
        <p:nvSpPr>
          <p:cNvPr id="11" name="Содержимое 3"/>
          <p:cNvSpPr>
            <a:spLocks noGrp="1"/>
          </p:cNvSpPr>
          <p:nvPr>
            <p:ph sz="half" idx="1"/>
          </p:nvPr>
        </p:nvSpPr>
        <p:spPr>
          <a:xfrm>
            <a:off x="5087888" y="1484784"/>
            <a:ext cx="3240360" cy="3600400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Педиатрия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Акушерство-гинекология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Аллергология-иммунология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Гастроэнтерология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Гематология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Детская кардиология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Детская урология-андрология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Детская хирургия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Детская эндокринология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Клинико-лабораторная диагностика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ЛФК и спортивная медицина</a:t>
            </a:r>
            <a:endParaRPr lang="en-US" sz="16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Медицинская реабилитация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397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21935"/>
          <a:stretch/>
        </p:blipFill>
        <p:spPr>
          <a:xfrm>
            <a:off x="0" y="-117860"/>
            <a:ext cx="12192000" cy="697586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49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Мероприятия в поликлиниках, реализованные </a:t>
            </a:r>
            <a:r>
              <a:rPr lang="ru-RU" sz="300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2019 </a:t>
            </a: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году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6312024" y="1124744"/>
            <a:ext cx="2520280" cy="5497268"/>
            <a:chOff x="3629731" y="1100084"/>
            <a:chExt cx="2520280" cy="5497268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3809751" y="1700808"/>
              <a:ext cx="2052228" cy="4896544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629731" y="2396228"/>
              <a:ext cx="2520280" cy="52322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Повышение комфорта пребывания</a:t>
              </a:r>
              <a:endPara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809751" y="2996952"/>
              <a:ext cx="205222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4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Ремонт части 2 этажа головного здания</a:t>
              </a:r>
              <a:endPara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5" name="Овал 34"/>
            <p:cNvSpPr/>
            <p:nvPr/>
          </p:nvSpPr>
          <p:spPr>
            <a:xfrm>
              <a:off x="4013443" y="1100084"/>
              <a:ext cx="1264928" cy="1264928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173702" y="1250618"/>
              <a:ext cx="944409" cy="944409"/>
            </a:xfrm>
            <a:prstGeom prst="rect">
              <a:avLst/>
            </a:prstGeom>
          </p:spPr>
        </p:pic>
      </p:grpSp>
      <p:grpSp>
        <p:nvGrpSpPr>
          <p:cNvPr id="2" name="Группа 1"/>
          <p:cNvGrpSpPr/>
          <p:nvPr/>
        </p:nvGrpSpPr>
        <p:grpSpPr>
          <a:xfrm>
            <a:off x="3503712" y="1099498"/>
            <a:ext cx="2520280" cy="5497268"/>
            <a:chOff x="1369572" y="1100084"/>
            <a:chExt cx="2520280" cy="5497268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622470" y="1700808"/>
              <a:ext cx="2052228" cy="4896544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369572" y="2440487"/>
              <a:ext cx="2520280" cy="52322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Открытая информационная среда</a:t>
              </a:r>
              <a:endPara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7" name="Овал 36"/>
            <p:cNvSpPr/>
            <p:nvPr/>
          </p:nvSpPr>
          <p:spPr>
            <a:xfrm>
              <a:off x="1847528" y="1100084"/>
              <a:ext cx="1264928" cy="1264928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96307" y="1288955"/>
              <a:ext cx="783962" cy="783962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9048327" y="1052736"/>
            <a:ext cx="2592289" cy="5544616"/>
            <a:chOff x="5961025" y="1100084"/>
            <a:chExt cx="2592289" cy="5544616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6140969" y="1748156"/>
              <a:ext cx="2052228" cy="4896544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961025" y="2468236"/>
              <a:ext cx="2592289" cy="52322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Повышение доступности мед. помощи</a:t>
              </a:r>
              <a:endPara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6023992" y="2996952"/>
              <a:ext cx="1944216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Возможность записи к педиатрам улучшилась на </a:t>
              </a:r>
              <a:r>
                <a:rPr lang="ru-RU" sz="14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1,0%</a:t>
              </a:r>
            </a:p>
            <a:p>
              <a:endPara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r>
                <a:rPr lang="ru-RU" sz="14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Возможность записи к </a:t>
              </a:r>
              <a:r>
                <a:rPr lang="ru-RU" sz="14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специалистам 1-го </a:t>
              </a:r>
              <a:r>
                <a:rPr lang="ru-RU" sz="1400" dirty="0" err="1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ур</a:t>
              </a:r>
              <a:r>
                <a:rPr lang="ru-RU" sz="14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. </a:t>
              </a:r>
              <a:r>
                <a:rPr lang="ru-RU" sz="14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улучшилась на </a:t>
              </a:r>
              <a:r>
                <a:rPr lang="ru-RU" sz="14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1,2%</a:t>
              </a:r>
              <a:endPara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9" name="Овал 38"/>
            <p:cNvSpPr/>
            <p:nvPr/>
          </p:nvSpPr>
          <p:spPr>
            <a:xfrm>
              <a:off x="6204706" y="1100084"/>
              <a:ext cx="1264928" cy="1264928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388266" y="1247669"/>
              <a:ext cx="883524" cy="883524"/>
            </a:xfrm>
            <a:prstGeom prst="rect">
              <a:avLst/>
            </a:prstGeom>
          </p:spPr>
        </p:pic>
      </p:grpSp>
      <p:sp>
        <p:nvSpPr>
          <p:cNvPr id="29" name="Прямоугольник 28"/>
          <p:cNvSpPr/>
          <p:nvPr/>
        </p:nvSpPr>
        <p:spPr>
          <a:xfrm>
            <a:off x="3575720" y="2996952"/>
            <a:ext cx="25202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Оперативный мониторинг работы МО с помощью системы видеонаблюдения и отзывов пациентов в интернете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Созданы группы в социальных сетях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559496" y="1700222"/>
            <a:ext cx="2052228" cy="4896544"/>
          </a:xfrm>
          <a:prstGeom prst="roundRect">
            <a:avLst>
              <a:gd name="adj" fmla="val 34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911424" y="2420888"/>
            <a:ext cx="2232248" cy="5232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Оптимизация работы поликлиники</a:t>
            </a:r>
            <a:endParaRPr lang="ru-RU" sz="1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1343472" y="1124744"/>
            <a:ext cx="1264928" cy="1264928"/>
          </a:xfrm>
          <a:prstGeom prst="ellipse">
            <a:avLst/>
          </a:prstGeom>
          <a:solidFill>
            <a:srgbClr val="E4EF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7488" y="1268760"/>
            <a:ext cx="837130" cy="837130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42" name="Рисунок 41" descr="51e19561bb264fb3448c7a7c3430aaf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5888" y="4797152"/>
            <a:ext cx="720080" cy="720080"/>
          </a:xfrm>
          <a:prstGeom prst="rect">
            <a:avLst/>
          </a:prstGeom>
        </p:spPr>
      </p:pic>
      <p:pic>
        <p:nvPicPr>
          <p:cNvPr id="43" name="Рисунок 42" descr="19-191539_facebook-f-logo-png-transparent-background-logo-facebook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83832" y="4797152"/>
            <a:ext cx="1137333" cy="864096"/>
          </a:xfrm>
          <a:prstGeom prst="rect">
            <a:avLst/>
          </a:prstGeom>
        </p:spPr>
      </p:pic>
      <p:pic>
        <p:nvPicPr>
          <p:cNvPr id="44" name="Рисунок 43" descr="p1_2670740_45657b0e.png"/>
          <p:cNvPicPr>
            <a:picLocks noChangeAspect="1"/>
          </p:cNvPicPr>
          <p:nvPr/>
        </p:nvPicPr>
        <p:blipFill>
          <a:blip r:embed="rId9" cstate="print"/>
          <a:srcRect t="12540"/>
          <a:stretch>
            <a:fillRect/>
          </a:stretch>
        </p:blipFill>
        <p:spPr>
          <a:xfrm>
            <a:off x="4315109" y="5803205"/>
            <a:ext cx="1060812" cy="794147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767408" y="2996952"/>
            <a:ext cx="24719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Стабилизация работы </a:t>
            </a:r>
            <a:r>
              <a:rPr lang="en-US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Call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-центра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Развитие справочно-информационного отдела и входной группы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работу участковых врачей внедрена система «Мобильный АРМ» службу вызова на дом, все врачи обеспечены планшетами с доступом в ЕМИАС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Перевод карт профилактических прививок  (форм 063 /у) в электронный вид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40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Рисунок 6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32" name="Заголовок 1"/>
          <p:cNvSpPr>
            <a:spLocks noGrp="1"/>
          </p:cNvSpPr>
          <p:nvPr>
            <p:ph type="title"/>
          </p:nvPr>
        </p:nvSpPr>
        <p:spPr>
          <a:xfrm>
            <a:off x="695325" y="549276"/>
            <a:ext cx="10729267" cy="825028"/>
          </a:xfrm>
        </p:spPr>
        <p:txBody>
          <a:bodyPr anchor="t"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Повышение комфорта пребывания в поликлинике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695400" y="1317752"/>
            <a:ext cx="108811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 целью исключения неудобств для пациентов: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015976" y="1796827"/>
            <a:ext cx="44550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Нахождения больных в одной зоне со здоровыми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6" name="Шеврон 35"/>
          <p:cNvSpPr/>
          <p:nvPr/>
        </p:nvSpPr>
        <p:spPr>
          <a:xfrm>
            <a:off x="775272" y="1826491"/>
            <a:ext cx="216024" cy="252027"/>
          </a:xfrm>
          <a:prstGeom prst="chevron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013935" y="2214347"/>
            <a:ext cx="37914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Нехватки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посадочных мест для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ожидания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8" name="Шеврон 37"/>
          <p:cNvSpPr/>
          <p:nvPr/>
        </p:nvSpPr>
        <p:spPr>
          <a:xfrm>
            <a:off x="775272" y="2242221"/>
            <a:ext cx="216024" cy="252027"/>
          </a:xfrm>
          <a:prstGeom prst="chevron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015976" y="2654773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Отсутствия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информации о движении очереди на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прием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0" name="Шеврон 39"/>
          <p:cNvSpPr/>
          <p:nvPr/>
        </p:nvSpPr>
        <p:spPr>
          <a:xfrm>
            <a:off x="775272" y="2676503"/>
            <a:ext cx="216024" cy="252027"/>
          </a:xfrm>
          <a:prstGeom prst="chevron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005515" y="3088284"/>
            <a:ext cx="105710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Отсутствия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контроля за состоянием здоровья пациентов, находящихся в очереди, со стороны медицинского персонала</a:t>
            </a:r>
          </a:p>
        </p:txBody>
      </p:sp>
      <p:sp>
        <p:nvSpPr>
          <p:cNvPr id="42" name="Шеврон 41"/>
          <p:cNvSpPr/>
          <p:nvPr/>
        </p:nvSpPr>
        <p:spPr>
          <a:xfrm>
            <a:off x="775272" y="3106075"/>
            <a:ext cx="216024" cy="252027"/>
          </a:xfrm>
          <a:prstGeom prst="chevron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559499" y="5856727"/>
            <a:ext cx="3816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Создание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достаточного количества посадочных мест для ожидания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приема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325" y="5805264"/>
            <a:ext cx="741345" cy="741345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1559499" y="4975469"/>
            <a:ext cx="3816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Разделение потоков здоровых </a:t>
            </a:r>
            <a:endParaRPr lang="en-US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болеющих пациентов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325" y="4931545"/>
            <a:ext cx="669335" cy="669335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>
          <a:xfrm>
            <a:off x="6690074" y="5856727"/>
            <a:ext cx="50405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Визуальный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контроль пациентов, </a:t>
            </a:r>
            <a:endParaRPr lang="en-US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находящихся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очереди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807968" y="5661248"/>
            <a:ext cx="720080" cy="720080"/>
          </a:xfrm>
          <a:prstGeom prst="rect">
            <a:avLst/>
          </a:prstGeom>
        </p:spPr>
      </p:pic>
      <p:sp>
        <p:nvSpPr>
          <p:cNvPr id="64" name="Прямоугольник 63"/>
          <p:cNvSpPr/>
          <p:nvPr/>
        </p:nvSpPr>
        <p:spPr>
          <a:xfrm>
            <a:off x="6690075" y="4975469"/>
            <a:ext cx="5040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Информирование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пациентов о движении «живой» очереди через информационное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табло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5903" y="4931545"/>
            <a:ext cx="702145" cy="700774"/>
          </a:xfrm>
          <a:prstGeom prst="rect">
            <a:avLst/>
          </a:prstGeom>
        </p:spPr>
      </p:pic>
      <p:sp>
        <p:nvSpPr>
          <p:cNvPr id="66" name="Прямоугольник 65"/>
          <p:cNvSpPr/>
          <p:nvPr/>
        </p:nvSpPr>
        <p:spPr>
          <a:xfrm>
            <a:off x="688534" y="4461771"/>
            <a:ext cx="108811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Положительный эффект от организации зон комфортного ожидания: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06604" y="3919536"/>
            <a:ext cx="10571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Организованы зоны комфортного ожидания приема дежурного врача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308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49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ПЛАН на  2020 год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2" name="Группа 2"/>
          <p:cNvGrpSpPr/>
          <p:nvPr/>
        </p:nvGrpSpPr>
        <p:grpSpPr>
          <a:xfrm>
            <a:off x="6384032" y="1052736"/>
            <a:ext cx="2448272" cy="5497268"/>
            <a:chOff x="3809751" y="1100084"/>
            <a:chExt cx="2052228" cy="5497268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3809751" y="1700808"/>
              <a:ext cx="2052228" cy="4896544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809751" y="2996952"/>
              <a:ext cx="2052228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4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Капитальный ремонт Филиала №1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4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Завершение текущего ремонта  Головного здания 2 этажа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4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Текущий ремонт  Филиала  №3</a:t>
              </a:r>
              <a:endPara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5" name="Овал 34"/>
            <p:cNvSpPr/>
            <p:nvPr/>
          </p:nvSpPr>
          <p:spPr>
            <a:xfrm>
              <a:off x="4013443" y="1100084"/>
              <a:ext cx="1264928" cy="1264928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173702" y="1250618"/>
              <a:ext cx="944409" cy="944409"/>
            </a:xfrm>
            <a:prstGeom prst="rect">
              <a:avLst/>
            </a:prstGeom>
          </p:spPr>
        </p:pic>
      </p:grpSp>
      <p:grpSp>
        <p:nvGrpSpPr>
          <p:cNvPr id="3" name="Группа 1"/>
          <p:cNvGrpSpPr/>
          <p:nvPr/>
        </p:nvGrpSpPr>
        <p:grpSpPr>
          <a:xfrm>
            <a:off x="3756610" y="1099498"/>
            <a:ext cx="2052228" cy="5497268"/>
            <a:chOff x="1622470" y="1100084"/>
            <a:chExt cx="2052228" cy="5497268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622470" y="1700808"/>
              <a:ext cx="2052228" cy="4896544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1847528" y="1100084"/>
              <a:ext cx="1264928" cy="1264928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96307" y="1288955"/>
              <a:ext cx="783962" cy="783962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8976320" y="1052736"/>
            <a:ext cx="2448272" cy="5497268"/>
            <a:chOff x="5997032" y="1100084"/>
            <a:chExt cx="2052228" cy="5497268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5997032" y="1700808"/>
              <a:ext cx="2052228" cy="4896544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6117751" y="3069546"/>
              <a:ext cx="1876557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ru-RU" sz="14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ru-RU" sz="14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Сохранить доступность и количество медицинской помощи не ниже показателей 2019</a:t>
              </a:r>
              <a:endPara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9" name="Овал 38"/>
            <p:cNvSpPr/>
            <p:nvPr/>
          </p:nvSpPr>
          <p:spPr>
            <a:xfrm>
              <a:off x="6204706" y="1100084"/>
              <a:ext cx="1264928" cy="1264928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388266" y="1247669"/>
              <a:ext cx="883524" cy="883524"/>
            </a:xfrm>
            <a:prstGeom prst="rect">
              <a:avLst/>
            </a:prstGeom>
          </p:spPr>
        </p:pic>
      </p:grpSp>
      <p:sp>
        <p:nvSpPr>
          <p:cNvPr id="29" name="Прямоугольник 28"/>
          <p:cNvSpPr/>
          <p:nvPr/>
        </p:nvSpPr>
        <p:spPr>
          <a:xfrm>
            <a:off x="3791744" y="2996952"/>
            <a:ext cx="20522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Продолжить работу  в группах социальных сетях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Продолжить работу  по мониторингу отзывов о МО в сети интернет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559496" y="1772816"/>
            <a:ext cx="2052228" cy="4896544"/>
          </a:xfrm>
          <a:prstGeom prst="roundRect">
            <a:avLst>
              <a:gd name="adj" fmla="val 34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839416" y="2996952"/>
            <a:ext cx="24482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Продолжение оцифровки медицинских форм диспансеризации (форм 030/у) и листа уточненных диагнозов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ЭМК станет доступным для пациентов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Работа кабинета охраны зрения в 2 смены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1199456" y="1052736"/>
            <a:ext cx="1264928" cy="1264928"/>
          </a:xfrm>
          <a:prstGeom prst="ellipse">
            <a:avLst/>
          </a:prstGeom>
          <a:solidFill>
            <a:srgbClr val="E4EF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5480" y="1268760"/>
            <a:ext cx="837130" cy="837130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42" name="Рисунок 41" descr="51e19561bb264fb3448c7a7c3430aaf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97896" y="4581128"/>
            <a:ext cx="720080" cy="720080"/>
          </a:xfrm>
          <a:prstGeom prst="rect">
            <a:avLst/>
          </a:prstGeom>
        </p:spPr>
      </p:pic>
      <p:pic>
        <p:nvPicPr>
          <p:cNvPr id="43" name="Рисунок 42" descr="19-191539_facebook-f-logo-png-transparent-background-logo-facebook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27848" y="4581128"/>
            <a:ext cx="1137333" cy="864096"/>
          </a:xfrm>
          <a:prstGeom prst="rect">
            <a:avLst/>
          </a:prstGeom>
        </p:spPr>
      </p:pic>
      <p:pic>
        <p:nvPicPr>
          <p:cNvPr id="44" name="Рисунок 43" descr="p1_2670740_45657b0e.png"/>
          <p:cNvPicPr>
            <a:picLocks noChangeAspect="1"/>
          </p:cNvPicPr>
          <p:nvPr/>
        </p:nvPicPr>
        <p:blipFill>
          <a:blip r:embed="rId9" cstate="print"/>
          <a:srcRect t="12540"/>
          <a:stretch>
            <a:fillRect/>
          </a:stretch>
        </p:blipFill>
        <p:spPr>
          <a:xfrm>
            <a:off x="4223793" y="5661248"/>
            <a:ext cx="1080120" cy="808601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839416" y="2420888"/>
            <a:ext cx="2232248" cy="5232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Оптимизация работы поликлиники</a:t>
            </a:r>
            <a:endParaRPr lang="ru-RU" sz="1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503712" y="2439901"/>
            <a:ext cx="2520280" cy="5232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Открытая информационная среда</a:t>
            </a:r>
            <a:endParaRPr lang="ru-RU" sz="1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312024" y="2420888"/>
            <a:ext cx="2520280" cy="5232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Повышение комфорта пребывания</a:t>
            </a:r>
            <a:endParaRPr lang="ru-RU" sz="1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9048327" y="2420888"/>
            <a:ext cx="2592289" cy="5232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Повышение доступности мед. помощи</a:t>
            </a:r>
            <a:endParaRPr lang="ru-RU" sz="1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40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21935"/>
          <a:stretch/>
        </p:blipFill>
        <p:spPr>
          <a:xfrm>
            <a:off x="0" y="-117860"/>
            <a:ext cx="12192000" cy="6975860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660278" y="1117043"/>
            <a:ext cx="11052346" cy="2720115"/>
          </a:xfrm>
          <a:prstGeom prst="roundRect">
            <a:avLst>
              <a:gd name="adj" fmla="val 1954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8904312" y="1268760"/>
            <a:ext cx="1736445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Основные показатели работы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60278" y="2280858"/>
            <a:ext cx="1835322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Мощность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Заголовок 1"/>
          <p:cNvSpPr txBox="1">
            <a:spLocks/>
          </p:cNvSpPr>
          <p:nvPr/>
        </p:nvSpPr>
        <p:spPr>
          <a:xfrm>
            <a:off x="695325" y="3215413"/>
            <a:ext cx="1800275" cy="427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Прикрепленное население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0" name="Заголовок 1"/>
          <p:cNvSpPr txBox="1">
            <a:spLocks/>
          </p:cNvSpPr>
          <p:nvPr/>
        </p:nvSpPr>
        <p:spPr>
          <a:xfrm>
            <a:off x="671945" y="4364110"/>
            <a:ext cx="10538980" cy="33258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Численность прикрепленного населения</a:t>
            </a:r>
            <a:endParaRPr lang="ru-RU" sz="1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71" name="Диаграмма 70"/>
          <p:cNvGraphicFramePr/>
          <p:nvPr>
            <p:extLst>
              <p:ext uri="{D42A27DB-BD31-4B8C-83A1-F6EECF244321}">
                <p14:modId xmlns:p14="http://schemas.microsoft.com/office/powerpoint/2010/main" xmlns="" val="3946225695"/>
              </p:ext>
            </p:extLst>
          </p:nvPr>
        </p:nvGraphicFramePr>
        <p:xfrm>
          <a:off x="2783633" y="4509120"/>
          <a:ext cx="6336704" cy="2078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2" name="Заголовок 1"/>
          <p:cNvSpPr txBox="1">
            <a:spLocks/>
          </p:cNvSpPr>
          <p:nvPr/>
        </p:nvSpPr>
        <p:spPr>
          <a:xfrm>
            <a:off x="2783632" y="4725144"/>
            <a:ext cx="1800276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44 062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человека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392" y="5157192"/>
            <a:ext cx="1678348" cy="115022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9456" y="1556792"/>
            <a:ext cx="695612" cy="69561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2029" y="2692492"/>
            <a:ext cx="806865" cy="55296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816080" y="1268760"/>
            <a:ext cx="1736445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727848" y="1268760"/>
            <a:ext cx="1736445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608155" y="1293130"/>
            <a:ext cx="1736445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794968" y="177281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300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943872" y="1772816"/>
            <a:ext cx="1440160" cy="921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480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посещений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960096" y="1772816"/>
            <a:ext cx="1440160" cy="923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250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048328" y="1268760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150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3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9120336" y="1772816"/>
            <a:ext cx="1440160" cy="914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320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9120336" y="285293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9 689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человека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960096" y="1268760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150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2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743363" y="1264310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150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Гл. здание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871864" y="1268760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150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1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783632" y="285293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10 060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871864" y="285293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11 379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6960096" y="285293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12 934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1" name="Заголовок 1"/>
          <p:cNvSpPr txBox="1">
            <a:spLocks/>
          </p:cNvSpPr>
          <p:nvPr/>
        </p:nvSpPr>
        <p:spPr>
          <a:xfrm>
            <a:off x="10560496" y="4705881"/>
            <a:ext cx="1800276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44 184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человека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655840" y="5301208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2019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4" name="Диаграмма 43"/>
          <p:cNvGraphicFramePr/>
          <p:nvPr>
            <p:extLst>
              <p:ext uri="{D42A27DB-BD31-4B8C-83A1-F6EECF244321}">
                <p14:modId xmlns:p14="http://schemas.microsoft.com/office/powerpoint/2010/main" xmlns="" val="3946225695"/>
              </p:ext>
            </p:extLst>
          </p:nvPr>
        </p:nvGraphicFramePr>
        <p:xfrm>
          <a:off x="7104112" y="4149080"/>
          <a:ext cx="4608512" cy="2708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8328248" y="5229200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2018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007768" y="5373216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49%</a:t>
            </a:r>
            <a:endParaRPr lang="ru-RU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5591944" y="5373216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51%</a:t>
            </a:r>
            <a:endParaRPr lang="ru-RU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9264352" y="5301208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51%</a:t>
            </a:r>
            <a:endParaRPr lang="ru-RU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7680176" y="530120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49%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58234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0"/>
            <a:ext cx="12192000" cy="697586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Кадры 2019 года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695325" y="1268760"/>
            <a:ext cx="10801350" cy="3456384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="" xmlns:p14="http://schemas.microsoft.com/office/powerpoint/2010/main" val="1356971067"/>
              </p:ext>
            </p:extLst>
          </p:nvPr>
        </p:nvGraphicFramePr>
        <p:xfrm>
          <a:off x="609802" y="1412776"/>
          <a:ext cx="3024336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="" xmlns:p14="http://schemas.microsoft.com/office/powerpoint/2010/main" val="4109589184"/>
              </p:ext>
            </p:extLst>
          </p:nvPr>
        </p:nvGraphicFramePr>
        <p:xfrm>
          <a:off x="4583832" y="1268760"/>
          <a:ext cx="2990772" cy="3660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="" xmlns:p14="http://schemas.microsoft.com/office/powerpoint/2010/main" val="2923448335"/>
              </p:ext>
            </p:extLst>
          </p:nvPr>
        </p:nvGraphicFramePr>
        <p:xfrm>
          <a:off x="6035868" y="1244253"/>
          <a:ext cx="3024336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="" xmlns:p14="http://schemas.microsoft.com/office/powerpoint/2010/main" val="3410192643"/>
              </p:ext>
            </p:extLst>
          </p:nvPr>
        </p:nvGraphicFramePr>
        <p:xfrm>
          <a:off x="8616280" y="1268760"/>
          <a:ext cx="3024336" cy="357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Заголовок 1"/>
          <p:cNvSpPr txBox="1">
            <a:spLocks/>
          </p:cNvSpPr>
          <p:nvPr/>
        </p:nvSpPr>
        <p:spPr>
          <a:xfrm>
            <a:off x="1631504" y="2564904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167,0</a:t>
            </a:r>
          </a:p>
          <a:p>
            <a:pPr algn="ctr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всего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5447928" y="2492896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256,75</a:t>
            </a:r>
          </a:p>
          <a:p>
            <a:pPr algn="ctr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всего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9480376" y="2564904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120</a:t>
            </a:r>
          </a:p>
          <a:p>
            <a:pPr algn="ctr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всего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711549" y="5730354"/>
            <a:ext cx="88570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 2019 год было принято на работу </a:t>
            </a:r>
            <a:r>
              <a:rPr lang="ru-RU" sz="2000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44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человека</a:t>
            </a:r>
          </a:p>
          <a:p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Повышение квалификации прошли </a:t>
            </a:r>
            <a:r>
              <a:rPr lang="ru-RU" sz="2000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54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человека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5025370"/>
            <a:ext cx="1355958" cy="135595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1271464" y="4221088"/>
            <a:ext cx="2235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Занято 157,75 ставки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9192344" y="4221088"/>
            <a:ext cx="2118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Занято 117,5 ставки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5087888" y="4211796"/>
            <a:ext cx="2118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Занято 233,5 ставки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2784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95400" y="548680"/>
            <a:ext cx="6408712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95400" y="620688"/>
            <a:ext cx="6505476" cy="818143"/>
          </a:xfrm>
        </p:spPr>
        <p:txBody>
          <a:bodyPr>
            <a:normAutofit fontScale="90000"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Выполнение территориальной </a:t>
            </a: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программы </a:t>
            </a: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ОМС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5</a:t>
            </a:fld>
            <a:endParaRPr lang="ru-RU" dirty="0"/>
          </a:p>
        </p:txBody>
      </p:sp>
      <p:graphicFrame>
        <p:nvGraphicFramePr>
          <p:cNvPr id="17" name="Содержимое 16"/>
          <p:cNvGraphicFramePr>
            <a:graphicFrameLocks noGrp="1"/>
          </p:cNvGraphicFramePr>
          <p:nvPr>
            <p:ph idx="1"/>
          </p:nvPr>
        </p:nvGraphicFramePr>
        <p:xfrm>
          <a:off x="551384" y="1916832"/>
          <a:ext cx="6696743" cy="41249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548712"/>
                <a:gridCol w="1226205"/>
                <a:gridCol w="763971"/>
                <a:gridCol w="1393124"/>
                <a:gridCol w="764731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Показатель</a:t>
                      </a:r>
                      <a:endParaRPr lang="ru-RU" i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2018</a:t>
                      </a:r>
                      <a:endParaRPr lang="ru-RU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2019</a:t>
                      </a:r>
                      <a:endParaRPr lang="ru-RU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err="1" smtClean="0"/>
                        <a:t>абс</a:t>
                      </a:r>
                      <a:r>
                        <a:rPr lang="ru-RU" i="1" dirty="0" smtClean="0"/>
                        <a:t>.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%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err="1" smtClean="0"/>
                        <a:t>абс</a:t>
                      </a:r>
                      <a:r>
                        <a:rPr lang="ru-RU" i="1" dirty="0" smtClean="0"/>
                        <a:t>.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%</a:t>
                      </a:r>
                      <a:endParaRPr lang="ru-RU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Посещения</a:t>
                      </a:r>
                      <a:r>
                        <a:rPr lang="ru-RU" baseline="0" dirty="0" smtClean="0"/>
                        <a:t> с профилактической целью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269 793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260 898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171%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Посещения по неотложной помощи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10 757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50%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10 084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Обращения по поводу заболевания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117 825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99%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134 808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101%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Медицинская помощь в условиях  дневного стационара (случаи легкие)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545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71%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612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80%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0" name="Рисунок 19" descr="Копия ДГП 150 (2)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rcRect l="-3119" r="6520"/>
          <a:stretch>
            <a:fillRect/>
          </a:stretch>
        </p:blipFill>
        <p:spPr>
          <a:xfrm>
            <a:off x="7223448" y="-144016"/>
            <a:ext cx="4968552" cy="7029400"/>
          </a:xfrm>
          <a:prstGeom prst="rect">
            <a:avLst/>
          </a:prstGeom>
        </p:spPr>
      </p:pic>
      <p:pic>
        <p:nvPicPr>
          <p:cNvPr id="22" name="Рисунок 21" descr="pro-om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451" y="692696"/>
            <a:ext cx="1402753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397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695325" y="549275"/>
            <a:ext cx="10515600" cy="11515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Доступность медицинской помощи в </a:t>
            </a: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2019 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году</a:t>
            </a:r>
            <a:r>
              <a:rPr lang="en-US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находилась на стабильно высоком уровне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xmlns="" val="2807760159"/>
              </p:ext>
            </p:extLst>
          </p:nvPr>
        </p:nvGraphicFramePr>
        <p:xfrm>
          <a:off x="1283192" y="1841118"/>
          <a:ext cx="8458632" cy="5016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2" name="Прямая соединительная линия 21"/>
          <p:cNvCxnSpPr/>
          <p:nvPr/>
        </p:nvCxnSpPr>
        <p:spPr>
          <a:xfrm>
            <a:off x="983431" y="4293096"/>
            <a:ext cx="6641480" cy="0"/>
          </a:xfrm>
          <a:prstGeom prst="line">
            <a:avLst/>
          </a:prstGeom>
          <a:ln w="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7606330" y="4049949"/>
            <a:ext cx="1586014" cy="13245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95%</a:t>
            </a:r>
          </a:p>
          <a:p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</a:t>
            </a:r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ормативный </a:t>
            </a:r>
          </a:p>
          <a:p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показатель </a:t>
            </a:r>
          </a:p>
          <a:p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доступности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8472264" y="4293096"/>
            <a:ext cx="1008112" cy="0"/>
          </a:xfrm>
          <a:prstGeom prst="line">
            <a:avLst/>
          </a:prstGeom>
          <a:ln w="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12912" y="2636912"/>
            <a:ext cx="1088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b="1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Педиатры</a:t>
            </a:r>
            <a:endParaRPr lang="ru-RU" sz="1400" b="1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4806" y="4221088"/>
            <a:ext cx="1409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Специалисты</a:t>
            </a:r>
          </a:p>
          <a:p>
            <a:pPr algn="r"/>
            <a:r>
              <a:rPr lang="en-US" sz="1400" b="1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 </a:t>
            </a:r>
            <a:r>
              <a:rPr lang="ru-RU" sz="1400" b="1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уровня</a:t>
            </a:r>
            <a:endParaRPr lang="ru-RU" sz="1400" b="1" dirty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4806" y="3284984"/>
            <a:ext cx="1409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Специалисты</a:t>
            </a:r>
          </a:p>
          <a:p>
            <a:pPr algn="r"/>
            <a:r>
              <a:rPr lang="en-US" sz="1400" b="1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</a:t>
            </a:r>
            <a:r>
              <a:rPr lang="ru-RU" sz="1400" b="1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уровня</a:t>
            </a:r>
            <a:endParaRPr lang="ru-RU" sz="1400" b="1" dirty="0">
              <a:solidFill>
                <a:schemeClr val="accent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9959686" y="5024132"/>
            <a:ext cx="1800276" cy="135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ru-RU" sz="3000" b="1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</a:t>
            </a:r>
            <a:r>
              <a:rPr lang="en-US" sz="3000" b="1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</a:t>
            </a:r>
            <a:r>
              <a:rPr lang="ru-RU" sz="3000" b="1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</a:t>
            </a:r>
            <a:r>
              <a:rPr lang="en-US" sz="3000" b="1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3000" b="1" dirty="0" smtClean="0">
              <a:solidFill>
                <a:schemeClr val="accent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специалистов </a:t>
            </a:r>
            <a:endParaRPr lang="en-US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</a:t>
            </a:r>
            <a:r>
              <a: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уровня в</a:t>
            </a:r>
            <a:r>
              <a:rPr lang="en-US" sz="1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201</a:t>
            </a:r>
            <a:r>
              <a:rPr lang="ru-RU" sz="1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 </a:t>
            </a:r>
            <a:r>
              <a: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году</a:t>
            </a:r>
            <a:endParaRPr lang="en-US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9959686" y="3642741"/>
            <a:ext cx="1944216" cy="135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98,</a:t>
            </a:r>
            <a:r>
              <a:rPr lang="ru-RU" sz="3000" b="1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r>
              <a:rPr lang="en-US" sz="3000" b="1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3000" b="1" dirty="0" smtClean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</a:t>
            </a:r>
            <a:r>
              <a:rPr lang="ru-RU" sz="1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педиатров</a:t>
            </a:r>
            <a:r>
              <a:rPr lang="en-US" sz="1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ru-RU" sz="1200" b="1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</a:t>
            </a:r>
            <a:r>
              <a:rPr lang="en-US" sz="1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201</a:t>
            </a:r>
            <a:r>
              <a:rPr lang="ru-RU" sz="1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 </a:t>
            </a:r>
            <a:r>
              <a: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году</a:t>
            </a:r>
            <a:endParaRPr lang="en-US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9959686" y="2291003"/>
            <a:ext cx="1972929" cy="135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ru-RU" sz="3000" b="1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6,3</a:t>
            </a:r>
            <a:r>
              <a:rPr lang="en-US" sz="3000" b="1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3000" b="1" dirty="0" smtClean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специалистов </a:t>
            </a:r>
            <a:endParaRPr lang="en-US" sz="1200" b="1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</a:t>
            </a:r>
            <a:r>
              <a:rPr lang="ru-RU" sz="1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уровня</a:t>
            </a:r>
            <a:r>
              <a:rPr lang="en-US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</a:t>
            </a:r>
            <a:r>
              <a:rPr lang="en-US" sz="1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201</a:t>
            </a:r>
            <a:r>
              <a:rPr lang="ru-RU" sz="1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 году</a:t>
            </a:r>
            <a:endParaRPr lang="en-US" sz="1200" b="1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9804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21935"/>
          <a:stretch/>
        </p:blipFill>
        <p:spPr>
          <a:xfrm>
            <a:off x="-24086" y="-90476"/>
            <a:ext cx="12192000" cy="6975860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4655838" y="1045126"/>
            <a:ext cx="6840112" cy="5646747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4655839" y="549275"/>
            <a:ext cx="7056785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Посещения поликлиники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4655839" y="549275"/>
            <a:ext cx="6840836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xmlns="" val="543734324"/>
              </p:ext>
            </p:extLst>
          </p:nvPr>
        </p:nvGraphicFramePr>
        <p:xfrm>
          <a:off x="4871864" y="980728"/>
          <a:ext cx="5040560" cy="144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Скругленный прямоугольник 28"/>
          <p:cNvSpPr/>
          <p:nvPr/>
        </p:nvSpPr>
        <p:spPr>
          <a:xfrm>
            <a:off x="4655840" y="2636912"/>
            <a:ext cx="3312368" cy="3888432"/>
          </a:xfrm>
          <a:prstGeom prst="roundRect">
            <a:avLst>
              <a:gd name="adj" fmla="val 449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147902" y="2636912"/>
            <a:ext cx="3636729" cy="3888432"/>
          </a:xfrm>
          <a:prstGeom prst="roundRect">
            <a:avLst>
              <a:gd name="adj" fmla="val 449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4871864" y="2708920"/>
            <a:ext cx="2952328" cy="335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Профилактические приемы</a:t>
            </a:r>
            <a:endParaRPr lang="ru-RU" sz="1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8472264" y="2708920"/>
            <a:ext cx="2952328" cy="335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Приемы по заболеванию</a:t>
            </a:r>
            <a:endParaRPr lang="ru-RU" sz="1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943872" y="6581001"/>
            <a:ext cx="62643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* МО оказывает ОНСП детскому населению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7</a:t>
            </a:fld>
            <a:endParaRPr lang="ru-RU" dirty="0"/>
          </a:p>
        </p:txBody>
      </p:sp>
      <p:graphicFrame>
        <p:nvGraphicFramePr>
          <p:cNvPr id="20" name="Диаграмма 19"/>
          <p:cNvGraphicFramePr/>
          <p:nvPr/>
        </p:nvGraphicFramePr>
        <p:xfrm>
          <a:off x="4151784" y="3068960"/>
          <a:ext cx="381642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2" name="Рисунок 21" descr="WhatsApp Image 2018-09-29 at 08.42.12 (2).jpg"/>
          <p:cNvPicPr>
            <a:picLocks noChangeAspect="1"/>
          </p:cNvPicPr>
          <p:nvPr/>
        </p:nvPicPr>
        <p:blipFill>
          <a:blip r:embed="rId5" cstate="print">
            <a:lum bright="10000" contrast="20000"/>
          </a:blip>
          <a:srcRect l="7468" t="7350" r="11022" b="251"/>
          <a:stretch>
            <a:fillRect/>
          </a:stretch>
        </p:blipFill>
        <p:spPr>
          <a:xfrm>
            <a:off x="-24680" y="-171400"/>
            <a:ext cx="4392488" cy="7056784"/>
          </a:xfrm>
          <a:prstGeom prst="rect">
            <a:avLst/>
          </a:prstGeom>
        </p:spPr>
      </p:pic>
      <p:sp>
        <p:nvSpPr>
          <p:cNvPr id="69" name="Заголовок 1"/>
          <p:cNvSpPr txBox="1">
            <a:spLocks/>
          </p:cNvSpPr>
          <p:nvPr/>
        </p:nvSpPr>
        <p:spPr>
          <a:xfrm>
            <a:off x="4439816" y="2060848"/>
            <a:ext cx="1368152" cy="50405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553 642</a:t>
            </a:r>
            <a:endParaRPr lang="en-US" sz="2400" b="1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71" name="Диаграмма 70"/>
          <p:cNvGraphicFramePr/>
          <p:nvPr/>
        </p:nvGraphicFramePr>
        <p:xfrm>
          <a:off x="8040216" y="2996952"/>
          <a:ext cx="3744416" cy="3312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2" name="Диаграмма 71"/>
          <p:cNvGraphicFramePr/>
          <p:nvPr>
            <p:extLst>
              <p:ext uri="{D42A27DB-BD31-4B8C-83A1-F6EECF244321}">
                <p14:modId xmlns:p14="http://schemas.microsoft.com/office/powerpoint/2010/main" xmlns="" val="543734324"/>
              </p:ext>
            </p:extLst>
          </p:nvPr>
        </p:nvGraphicFramePr>
        <p:xfrm>
          <a:off x="8688288" y="908720"/>
          <a:ext cx="5040560" cy="144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3" name="Заголовок 1"/>
          <p:cNvSpPr txBox="1">
            <a:spLocks/>
          </p:cNvSpPr>
          <p:nvPr/>
        </p:nvSpPr>
        <p:spPr>
          <a:xfrm>
            <a:off x="10704512" y="1916832"/>
            <a:ext cx="1296144" cy="57606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598 660</a:t>
            </a:r>
            <a:endParaRPr lang="en-US" sz="2400" b="1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600056" y="1124744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54,1%</a:t>
            </a:r>
            <a:endParaRPr lang="ru-RU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5375920" y="1124744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45,9%</a:t>
            </a:r>
            <a:endParaRPr lang="ru-RU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9192344" y="1052736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43,6%</a:t>
            </a:r>
            <a:endParaRPr lang="ru-RU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10488488" y="1052736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56,4%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97109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4824611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Заголовок 1"/>
          <p:cNvSpPr>
            <a:spLocks noGrp="1"/>
          </p:cNvSpPr>
          <p:nvPr>
            <p:ph type="title"/>
          </p:nvPr>
        </p:nvSpPr>
        <p:spPr>
          <a:xfrm>
            <a:off x="695250" y="549275"/>
            <a:ext cx="4752678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Дети-сироты, опекаемые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416" y="1378747"/>
            <a:ext cx="700850" cy="7008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9682" y="1417540"/>
            <a:ext cx="662057" cy="662057"/>
          </a:xfrm>
          <a:prstGeom prst="rect">
            <a:avLst/>
          </a:prstGeom>
        </p:spPr>
      </p:pic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xmlns="" val="1849746082"/>
              </p:ext>
            </p:extLst>
          </p:nvPr>
        </p:nvGraphicFramePr>
        <p:xfrm>
          <a:off x="695250" y="1916832"/>
          <a:ext cx="3096494" cy="4387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809087" y="2492822"/>
            <a:ext cx="4494825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Прошли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диспансеризацию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839416" y="2874358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252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чел., из них: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839416" y="43634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238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, из них: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863752" y="2708920"/>
            <a:ext cx="2592288" cy="138499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Итоги диспансеризации: </a:t>
            </a:r>
          </a:p>
          <a:p>
            <a:pPr marL="71755" marR="71755">
              <a:spcAft>
                <a:spcPts val="0"/>
              </a:spcAft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группа здоровья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7%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 группа здоровья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62%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III группа здоровья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23%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IV группа здоровья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2%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 группа здоровья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6%</a:t>
            </a:r>
            <a:endParaRPr lang="en-US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7" name="Рисунок 16" descr="d6fb3b75-970d-4844-b195-f78b853843b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45188" y="-216024"/>
            <a:ext cx="5143500" cy="7101408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3935760" y="4509120"/>
            <a:ext cx="2592288" cy="138499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Итоги диспансеризации: </a:t>
            </a:r>
          </a:p>
          <a:p>
            <a:pPr marL="71755" marR="71755">
              <a:spcAft>
                <a:spcPts val="0"/>
              </a:spcAft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группа здоровья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6%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 группа здоровья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65%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III группа здоровья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21%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IV группа здоровья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1%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 группа здоровья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7%</a:t>
            </a:r>
            <a:endParaRPr lang="en-US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5" name="TextBox 1"/>
          <p:cNvSpPr txBox="1"/>
          <p:nvPr/>
        </p:nvSpPr>
        <p:spPr>
          <a:xfrm>
            <a:off x="0" y="3284984"/>
            <a:ext cx="792088" cy="41034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2018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6" name="TextBox 1"/>
          <p:cNvSpPr txBox="1"/>
          <p:nvPr/>
        </p:nvSpPr>
        <p:spPr>
          <a:xfrm>
            <a:off x="0" y="4797152"/>
            <a:ext cx="792088" cy="41034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2019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35360" y="6093296"/>
            <a:ext cx="5976664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i="1" dirty="0" smtClean="0">
                <a:solidFill>
                  <a:schemeClr val="tx1"/>
                </a:solidFill>
              </a:rPr>
              <a:t>Детей сирот с </a:t>
            </a:r>
            <a:r>
              <a:rPr lang="en-US" i="1" dirty="0" smtClean="0">
                <a:solidFill>
                  <a:schemeClr val="tx1"/>
                </a:solidFill>
                <a:latin typeface="Roboto"/>
              </a:rPr>
              <a:t>IV </a:t>
            </a:r>
            <a:r>
              <a:rPr lang="ru-RU" i="1" dirty="0" smtClean="0">
                <a:solidFill>
                  <a:schemeClr val="tx1"/>
                </a:solidFill>
              </a:rPr>
              <a:t>и</a:t>
            </a:r>
            <a:r>
              <a:rPr lang="en-US" i="1" dirty="0" smtClean="0">
                <a:solidFill>
                  <a:schemeClr val="tx1"/>
                </a:solidFill>
                <a:latin typeface="Roboto"/>
              </a:rPr>
              <a:t> V</a:t>
            </a:r>
            <a:r>
              <a:rPr lang="ru-RU" i="1" dirty="0" smtClean="0">
                <a:solidFill>
                  <a:schemeClr val="tx1"/>
                </a:solidFill>
              </a:rPr>
              <a:t> группой здоровья в % отношении больше, чем в целом по поликлинике</a:t>
            </a:r>
            <a:endParaRPr lang="ru-RU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944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21935"/>
          <a:stretch/>
        </p:blipFill>
        <p:spPr>
          <a:xfrm>
            <a:off x="0" y="-117860"/>
            <a:ext cx="12192000" cy="6975860"/>
          </a:xfrm>
          <a:prstGeom prst="rect">
            <a:avLst/>
          </a:prstGeom>
        </p:spPr>
      </p:pic>
      <p:sp>
        <p:nvSpPr>
          <p:cNvPr id="35" name="Скругленный прямоугольник 34"/>
          <p:cNvSpPr/>
          <p:nvPr/>
        </p:nvSpPr>
        <p:spPr>
          <a:xfrm>
            <a:off x="695326" y="1772816"/>
            <a:ext cx="7272882" cy="3384376"/>
          </a:xfrm>
          <a:prstGeom prst="roundRect">
            <a:avLst>
              <a:gd name="adj" fmla="val 41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23392" y="2497314"/>
            <a:ext cx="6480720" cy="35562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839416" y="3068960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42119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51385" y="2492896"/>
            <a:ext cx="65527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ctr">
              <a:spcAft>
                <a:spcPts val="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Прохождение несовершеннолетними медицинских осмотров </a:t>
            </a:r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3215680" y="2996952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42119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5807968" y="2996952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100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623392" y="3933056"/>
            <a:ext cx="6552728" cy="3600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551309" y="3936922"/>
            <a:ext cx="65528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ctr">
              <a:spcAft>
                <a:spcPts val="0"/>
              </a:spcAft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Итоги профилактических осмотров по группам здоровья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695325" y="548680"/>
            <a:ext cx="6480795" cy="595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983432" y="1052736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План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071664" y="1052736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Факт выполнения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7" name="Заголовок 1"/>
          <p:cNvSpPr>
            <a:spLocks noGrp="1"/>
          </p:cNvSpPr>
          <p:nvPr>
            <p:ph type="title"/>
          </p:nvPr>
        </p:nvSpPr>
        <p:spPr>
          <a:xfrm>
            <a:off x="695250" y="549275"/>
            <a:ext cx="6408862" cy="431453"/>
          </a:xfrm>
        </p:spPr>
        <p:txBody>
          <a:bodyPr>
            <a:normAutofit fontScale="90000"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Профилактические осмотры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5663952" y="1340768"/>
            <a:ext cx="936104" cy="936104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878669" y="1268026"/>
            <a:ext cx="1005113" cy="1005113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7934" y="1452275"/>
            <a:ext cx="623076" cy="623076"/>
          </a:xfrm>
          <a:prstGeom prst="rect">
            <a:avLst/>
          </a:prstGeom>
        </p:spPr>
      </p:pic>
      <p:sp>
        <p:nvSpPr>
          <p:cNvPr id="33" name="Овал 32"/>
          <p:cNvSpPr/>
          <p:nvPr/>
        </p:nvSpPr>
        <p:spPr>
          <a:xfrm>
            <a:off x="3287688" y="1268760"/>
            <a:ext cx="1005113" cy="1005113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1704" y="1484784"/>
            <a:ext cx="587901" cy="58790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07968" y="1484784"/>
            <a:ext cx="648072" cy="58496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63352" y="4437112"/>
            <a:ext cx="7272808" cy="193899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Итоги профилактических осмотров несовершеннолетних: </a:t>
            </a:r>
            <a:endParaRPr lang="ru-RU" sz="20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группа здоровья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22,7%</a:t>
            </a:r>
            <a:endParaRPr lang="ru-RU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 группа здоровья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63,0%</a:t>
            </a:r>
            <a:endParaRPr lang="ru-RU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III группа здоровья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12,4%</a:t>
            </a:r>
            <a:endParaRPr lang="ru-RU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IV группа здоровья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0,2%</a:t>
            </a:r>
            <a:endParaRPr lang="ru-RU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 группа здоровья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1,7%</a:t>
            </a:r>
            <a:endParaRPr lang="en-US" sz="20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8" name="Рисунок 27" descr="Копия WhatsApp Image 2018-09-29 at 10.49.32 (2).jpg"/>
          <p:cNvPicPr>
            <a:picLocks noChangeAspect="1"/>
          </p:cNvPicPr>
          <p:nvPr/>
        </p:nvPicPr>
        <p:blipFill>
          <a:blip r:embed="rId6" cstate="print"/>
          <a:srcRect l="8241" t="1014"/>
          <a:stretch>
            <a:fillRect/>
          </a:stretch>
        </p:blipFill>
        <p:spPr>
          <a:xfrm>
            <a:off x="7320136" y="-171400"/>
            <a:ext cx="4871864" cy="7029400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5447928" y="1052736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Доля выполнения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842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92D050"/>
      </a:accent5>
      <a:accent6>
        <a:srgbClr val="70AD47"/>
      </a:accent6>
      <a:hlink>
        <a:srgbClr val="92D050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2492</TotalTime>
  <Words>1302</Words>
  <Application>Microsoft Office PowerPoint</Application>
  <PresentationFormat>Произвольный</PresentationFormat>
  <Paragraphs>412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Годовой отчет  главного врача  ГБУЗ «ДГП № 150 ДЗМ» Ключниковой И.В. за 2019 г.</vt:lpstr>
      <vt:lpstr>Медицинские организации оказывают помощь по различным профилям</vt:lpstr>
      <vt:lpstr>Основные показатели работы</vt:lpstr>
      <vt:lpstr>Кадры 2019 года</vt:lpstr>
      <vt:lpstr>Выполнение территориальной  программы ОМС</vt:lpstr>
      <vt:lpstr>Слайд 6</vt:lpstr>
      <vt:lpstr>Посещения поликлиники</vt:lpstr>
      <vt:lpstr>Дети-сироты, опекаемые</vt:lpstr>
      <vt:lpstr>Профилактические осмотры</vt:lpstr>
      <vt:lpstr>Прививочная работа: гепатит, корь, краснуха, дифтерия, паротит, столбняк, коклюш</vt:lpstr>
      <vt:lpstr>Показатели заболеваемости</vt:lpstr>
      <vt:lpstr>Работа по рассмотрению жалоб и обращений граждан</vt:lpstr>
      <vt:lpstr>Оборудование поликлиники</vt:lpstr>
      <vt:lpstr>Оснащение кабинета охраны зрения</vt:lpstr>
      <vt:lpstr>Отчет работы Кабинета охраны зрения</vt:lpstr>
      <vt:lpstr>Специализированный офтальмологический детский сад ГБОУ «Школа имени  Ф.М.Достоевского» УК 8   </vt:lpstr>
      <vt:lpstr>Участие в проектах ДЗМ</vt:lpstr>
      <vt:lpstr>Участие в массовых акциях</vt:lpstr>
      <vt:lpstr>Участие в корпоративных мероприятиях</vt:lpstr>
      <vt:lpstr>Мероприятия в поликлиниках, реализованные в 2019 году</vt:lpstr>
      <vt:lpstr>Повышение комфорта пребывания в поликлинике</vt:lpstr>
      <vt:lpstr>ПЛАН на  2020 год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Годовой отчет</dc:title>
  <dc:creator>Тихонов Евгений Юрьевич</dc:creator>
  <cp:lastModifiedBy>Секретарь</cp:lastModifiedBy>
  <cp:revision>279</cp:revision>
  <dcterms:created xsi:type="dcterms:W3CDTF">2019-02-11T07:19:05Z</dcterms:created>
  <dcterms:modified xsi:type="dcterms:W3CDTF">2020-01-15T16:20:22Z</dcterms:modified>
</cp:coreProperties>
</file>