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19" r:id="rId3"/>
    <p:sldId id="257" r:id="rId4"/>
    <p:sldId id="306" r:id="rId5"/>
    <p:sldId id="285" r:id="rId6"/>
    <p:sldId id="286" r:id="rId7"/>
    <p:sldId id="288" r:id="rId8"/>
    <p:sldId id="289" r:id="rId9"/>
    <p:sldId id="290" r:id="rId10"/>
    <p:sldId id="294" r:id="rId11"/>
    <p:sldId id="292" r:id="rId12"/>
    <p:sldId id="293" r:id="rId13"/>
    <p:sldId id="320" r:id="rId14"/>
    <p:sldId id="272" r:id="rId15"/>
    <p:sldId id="302" r:id="rId16"/>
    <p:sldId id="315" r:id="rId17"/>
    <p:sldId id="300" r:id="rId18"/>
    <p:sldId id="311" r:id="rId19"/>
    <p:sldId id="316" r:id="rId20"/>
    <p:sldId id="308" r:id="rId21"/>
    <p:sldId id="309" r:id="rId22"/>
    <p:sldId id="314" r:id="rId23"/>
    <p:sldId id="318" r:id="rId24"/>
    <p:sldId id="30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FF"/>
    <a:srgbClr val="B7E4EF"/>
    <a:srgbClr val="49BED8"/>
    <a:srgbClr val="008AC6"/>
    <a:srgbClr val="D3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486" y="90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06325424867839E-2"/>
          <c:y val="0.1393418801280287"/>
          <c:w val="0.37625402733029684"/>
          <c:h val="0.816341104050475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5.8799559588172207E-2"/>
                  <c:y val="-0.15769163405963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accent6"/>
                        </a:solidFill>
                      </a:rPr>
                      <a:t>24361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6.2062068678237305E-2"/>
                  <c:y val="3.86775820821408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33455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5 583 человек старше трудоспособного возраста)</c:v>
                </c:pt>
                <c:pt idx="1">
                  <c:v>Женщины (из них 13 537 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24361</c:v>
                </c:pt>
                <c:pt idx="1">
                  <c:v>33455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15512158591297"/>
          <c:y val="0.42296914184971829"/>
          <c:w val="0.45574139347027826"/>
          <c:h val="0.4975903197060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15696597097207E-2"/>
          <c:y val="6.3874014004879368E-2"/>
          <c:w val="0.37625402733029684"/>
          <c:h val="0.816341104050475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8.6029982007182398E-2"/>
                  <c:y val="-7.491878227112706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accent6"/>
                        </a:solidFill>
                      </a:rPr>
                      <a:t>609702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1092804434953829"/>
                  <c:y val="-0.14711494465170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294036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609 702</c:v>
                </c:pt>
                <c:pt idx="1">
                  <c:v>С профилактической целью 294 036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609702</c:v>
                </c:pt>
                <c:pt idx="1">
                  <c:v>294036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076543752772686"/>
          <c:y val="7.971300358391574E-2"/>
          <c:w val="0.57210006627265642"/>
          <c:h val="0.46461293517482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53761058585818"/>
          <c:y val="5.4282071059820476E-2"/>
          <c:w val="0.42658225764795843"/>
          <c:h val="0.376395422940147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8"/>
                  <c:y val="-1.62599900469558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6.0293663373356086E-2"/>
                  <c:y val="7.54937285209451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49BED8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rgbClr val="49BED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49BED8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0.11656774918848843"/>
                  <c:y val="5.06784211634561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EEB500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rgbClr val="EEB5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EEB500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3414659620906361"/>
                  <c:y val="1.62141904047515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4.0195459080067414E-2"/>
                  <c:y val="-0.125148080855358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-0.18892014523651574"/>
                  <c:y val="-7.85421973886384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02183358569107"/>
                      <c:h val="0.11395481586030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профилактический осмотр 81205</c:v>
                </c:pt>
                <c:pt idx="1">
                  <c:v>диспансеризация 100001</c:v>
                </c:pt>
                <c:pt idx="2">
                  <c:v>патронаж  11566</c:v>
                </c:pt>
                <c:pt idx="3">
                  <c:v>прочие 101274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81205</c:v>
                </c:pt>
                <c:pt idx="1">
                  <c:v>100001</c:v>
                </c:pt>
                <c:pt idx="2">
                  <c:v>11556</c:v>
                </c:pt>
                <c:pt idx="3" formatCode="#,##0">
                  <c:v>101274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1946437704776904E-2"/>
          <c:y val="0.50424512415333489"/>
          <c:w val="0.80375472854241903"/>
          <c:h val="0.42482128365226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62"/>
          <c:y val="4.5189181425660453E-2"/>
          <c:w val="0.45471930055552434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6"/>
                  <c:y val="-4.56010269207641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b="0" dirty="0">
                        <a:solidFill>
                          <a:schemeClr val="accent6"/>
                        </a:solidFill>
                      </a:rPr>
                      <a:t>3</a:t>
                    </a:r>
                    <a:r>
                      <a:rPr lang="en-US" dirty="0">
                        <a:solidFill>
                          <a:schemeClr val="accent6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10048943895559348"/>
                  <c:y val="3.11096802301170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0.12460690430493591"/>
                  <c:y val="-7.89575694551390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6,3%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 26 417</c:v>
                </c:pt>
                <c:pt idx="1">
                  <c:v>активные 6 942</c:v>
                </c:pt>
                <c:pt idx="2">
                  <c:v>диспансерное наблюдение 57 558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26417</c:v>
                </c:pt>
                <c:pt idx="1">
                  <c:v>6942</c:v>
                </c:pt>
                <c:pt idx="2">
                  <c:v>57558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4422852808308841"/>
          <c:w val="0.94245041044001432"/>
          <c:h val="0.23776375436486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.10727964170289118"/>
          <c:w val="0.96990051549407108"/>
          <c:h val="0.75874976699762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  <a:r>
                      <a:rPr lang="en-US" baseline="0" dirty="0"/>
                      <a:t> 494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2D-4CCE-B530-A0EED912F8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16 567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2D-4CCE-B530-A0EED912F8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en-US" baseline="0" dirty="0"/>
                      <a:t> 034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2D-4CCE-B530-A0EED912F8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  <a:r>
                      <a:rPr lang="en-US" baseline="0" dirty="0"/>
                      <a:t> 581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2D-4CCE-B530-A0EED912F8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905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2D-4CCE-B530-A0EED912F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0" tIns="36000" rIns="36000" bIns="3600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19494</c:v>
                </c:pt>
                <c:pt idx="1">
                  <c:v>16567</c:v>
                </c:pt>
                <c:pt idx="2">
                  <c:v>5034</c:v>
                </c:pt>
                <c:pt idx="3">
                  <c:v>11581</c:v>
                </c:pt>
                <c:pt idx="4">
                  <c:v>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  <a:r>
                      <a:rPr lang="en-US" baseline="0" dirty="0"/>
                      <a:t> 596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2D-4CCE-B530-A0EED912F89F}"/>
                </c:ext>
              </c:extLst>
            </c:dLbl>
            <c:dLbl>
              <c:idx val="1"/>
              <c:layout>
                <c:manualLayout>
                  <c:x val="-1.3681583866331584E-3"/>
                  <c:y val="0"/>
                </c:manualLayout>
              </c:layout>
              <c:tx>
                <c:rich>
                  <a:bodyPr rot="-5400000" spcFirstLastPara="1" vertOverflow="clip" horzOverflow="clip" vert="horz" wrap="square" lIns="36000" tIns="36000" rIns="0" bIns="3600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17 538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6000" tIns="36000" rIns="0" bIns="3600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A62D-4CCE-B530-A0EED912F89F}"/>
                </c:ext>
              </c:extLst>
            </c:dLbl>
            <c:dLbl>
              <c:idx val="2"/>
              <c:layout/>
              <c:tx>
                <c:rich>
                  <a:bodyPr rot="-5400000" spcFirstLastPara="1" vertOverflow="clip" horzOverflow="clip" vert="horz" wrap="square" lIns="0" tIns="36000" rIns="36000" bIns="3600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4 558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0" tIns="36000" rIns="36000" bIns="3600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A62D-4CCE-B530-A0EED912F89F}"/>
                </c:ext>
              </c:extLst>
            </c:dLbl>
            <c:dLbl>
              <c:idx val="3"/>
              <c:layout/>
              <c:tx>
                <c:rich>
                  <a:bodyPr rot="-5400000" spcFirstLastPara="1" vertOverflow="clip" horzOverflow="clip" vert="horz" wrap="square" lIns="0" tIns="36000" rIns="72000" bIns="3600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r>
                      <a:rPr lang="en-US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538</a:t>
                    </a:r>
                    <a:endParaRPr lang="en-US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0" tIns="36000" rIns="72000" bIns="3600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A62D-4CCE-B530-A0EED912F89F}"/>
                </c:ext>
              </c:extLst>
            </c:dLbl>
            <c:dLbl>
              <c:idx val="4"/>
              <c:layout/>
              <c:tx>
                <c:rich>
                  <a:bodyPr rot="-5400000" spcFirstLastPara="1" vertOverflow="clip" horzOverflow="clip" vert="horz" wrap="square" lIns="0" tIns="36000" rIns="72000" bIns="3600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2 797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0" tIns="36000" rIns="72000" bIns="3600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Roboto" panose="02000000000000000000" pitchFamily="2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A62D-4CCE-B530-A0EED912F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000" tIns="36000" rIns="72000" bIns="3600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19596</c:v>
                </c:pt>
                <c:pt idx="1">
                  <c:v>17538</c:v>
                </c:pt>
                <c:pt idx="2">
                  <c:v>4558</c:v>
                </c:pt>
                <c:pt idx="3">
                  <c:v>10538</c:v>
                </c:pt>
                <c:pt idx="4">
                  <c:v>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5026944"/>
        <c:axId val="135036928"/>
      </c:barChart>
      <c:catAx>
        <c:axId val="13502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5036928"/>
        <c:crosses val="autoZero"/>
        <c:auto val="1"/>
        <c:lblAlgn val="ctr"/>
        <c:lblOffset val="100"/>
        <c:noMultiLvlLbl val="0"/>
      </c:catAx>
      <c:valAx>
        <c:axId val="1350369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350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47089396664779"/>
          <c:y val="0.8903028369847048"/>
          <c:w val="0.29493538978484385"/>
          <c:h val="0.10969716301529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Посещений за год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8170283104186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217391304347827"/>
                  <c:y val="2.918642495710528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D6-40B5-B72D-DC9CF055685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6-40B5-B72D-DC9CF05568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748792270531402"/>
                  <c:y val="-1.16745699828421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D6-40B5-B72D-DC9CF055685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6-40B5-B72D-DC9CF0556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035776"/>
        <c:axId val="196732880"/>
      </c:barChart>
      <c:catAx>
        <c:axId val="3640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732880"/>
        <c:crosses val="autoZero"/>
        <c:auto val="1"/>
        <c:lblAlgn val="ctr"/>
        <c:lblOffset val="100"/>
        <c:noMultiLvlLbl val="0"/>
      </c:catAx>
      <c:valAx>
        <c:axId val="19673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03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761781479568609E-2"/>
          <c:y val="0.91972895733960047"/>
          <c:w val="0.33050087496213582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6F70-70A8-4A2C-A0DD-C0ABCAA72356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82A0E-570E-4F4D-BF84-D9086239F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15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7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5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3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1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87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53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svg"/><Relationship Id="rId18" Type="http://schemas.openxmlformats.org/officeDocument/2006/relationships/image" Target="../media/image58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3.png"/><Relationship Id="rId2" Type="http://schemas.openxmlformats.org/officeDocument/2006/relationships/image" Target="../media/image50.pn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4.svg"/><Relationship Id="rId24" Type="http://schemas.openxmlformats.org/officeDocument/2006/relationships/image" Target="../media/image62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1.png"/><Relationship Id="rId10" Type="http://schemas.openxmlformats.org/officeDocument/2006/relationships/image" Target="../media/image54.png"/><Relationship Id="rId19" Type="http://schemas.openxmlformats.org/officeDocument/2006/relationships/image" Target="../media/image62.svg"/><Relationship Id="rId4" Type="http://schemas.openxmlformats.org/officeDocument/2006/relationships/image" Target="../media/image51.png"/><Relationship Id="rId9" Type="http://schemas.openxmlformats.org/officeDocument/2006/relationships/image" Target="../media/image52.svg"/><Relationship Id="rId14" Type="http://schemas.openxmlformats.org/officeDocument/2006/relationships/image" Target="../media/image56.png"/><Relationship Id="rId2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11050" y="0"/>
            <a:ext cx="12192000" cy="6858000"/>
          </a:xfrm>
          <a:prstGeom prst="rect">
            <a:avLst/>
          </a:prstGeom>
          <a:solidFill>
            <a:srgbClr val="48B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5343984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788" y="6035457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53" y="2328198"/>
            <a:ext cx="3823398" cy="2862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1660524" y="5445224"/>
            <a:ext cx="1375707" cy="1292666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2279577" y="5013176"/>
            <a:ext cx="1008112" cy="876394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415341" y="5005468"/>
            <a:ext cx="6812443" cy="13783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itchFamily="18" charset="0"/>
              </a:rPr>
              <a:t>Исполняющего обязанности главного врача</a:t>
            </a:r>
          </a:p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itchFamily="18" charset="0"/>
              </a:rPr>
              <a:t>ГБУЗ «ГП № 9 ДЗМ»</a:t>
            </a:r>
          </a:p>
          <a:p>
            <a:pPr algn="l">
              <a:lnSpc>
                <a:spcPct val="100000"/>
              </a:lnSpc>
            </a:pPr>
            <a:r>
              <a:rPr lang="ru-RU" sz="280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itchFamily="18" charset="0"/>
              </a:rPr>
              <a:t>Николовой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itchFamily="18" charset="0"/>
              </a:rPr>
              <a:t> Элеоноры Вячеславовны</a:t>
            </a:r>
          </a:p>
        </p:txBody>
      </p:sp>
      <p:sp>
        <p:nvSpPr>
          <p:cNvPr id="41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273134" y="3366853"/>
            <a:ext cx="3240865" cy="1476456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98510" y="3626089"/>
            <a:ext cx="30002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Годовой отчет </a:t>
            </a:r>
            <a:r>
              <a:rPr lang="ru-RU" sz="3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Марьино 2023 год</a:t>
            </a:r>
          </a:p>
        </p:txBody>
      </p:sp>
      <p:sp>
        <p:nvSpPr>
          <p:cNvPr id="43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273134" y="4963419"/>
            <a:ext cx="6839361" cy="1476456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5688"/>
            <a:ext cx="3278711" cy="17000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303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27431" y="116632"/>
            <a:ext cx="12192000" cy="69847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49490" y="1252099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С целью исключения неудобств для пациентов: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79756" y="1712512"/>
            <a:ext cx="510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Нахождения больных в одной зоне со здоровыми</a:t>
            </a:r>
          </a:p>
        </p:txBody>
      </p:sp>
      <p:sp>
        <p:nvSpPr>
          <p:cNvPr id="27" name="Шеврон 26"/>
          <p:cNvSpPr/>
          <p:nvPr/>
        </p:nvSpPr>
        <p:spPr>
          <a:xfrm>
            <a:off x="939052" y="174217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77715" y="2130032"/>
            <a:ext cx="428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Нехватки посадочных мест для ожидания</a:t>
            </a:r>
          </a:p>
        </p:txBody>
      </p:sp>
      <p:sp>
        <p:nvSpPr>
          <p:cNvPr id="28" name="Шеврон 27"/>
          <p:cNvSpPr/>
          <p:nvPr/>
        </p:nvSpPr>
        <p:spPr>
          <a:xfrm>
            <a:off x="939052" y="215790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79756" y="25704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Отсутствия информации о движении очереди на прием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939052" y="2592188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69295" y="3003969"/>
            <a:ext cx="1057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939052" y="3021760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Создано достаточно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8" y="4975469"/>
            <a:ext cx="3917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Разделены потоки здоровых </a:t>
            </a:r>
            <a:endParaRPr lang="en-US" sz="2000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и пациентов, имеющих признаки заболевания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Визуальный контроль пациентов, </a:t>
            </a:r>
            <a:endParaRPr lang="en-US" sz="2000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95325" y="4566461"/>
            <a:ext cx="10881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Times New Roman" panose="02020603050405020304" pitchFamily="18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6597" y="3952047"/>
            <a:ext cx="1088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Организованы зоны комфортного ожидания приема дежурного врача, так же  в поликлиниках имеются зоны комфортного пребывания пациентов.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6360" y="6473318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732062" y="117261"/>
            <a:ext cx="10729267" cy="514640"/>
          </a:xfrm>
        </p:spPr>
        <p:txBody>
          <a:bodyPr anchor="t">
            <a:normAutofit/>
          </a:bodyPr>
          <a:lstStyle/>
          <a:p>
            <a:pPr algn="ctr"/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Повышение комфорта пребывания в поликлинике</a:t>
            </a:r>
          </a:p>
        </p:txBody>
      </p:sp>
    </p:spTree>
    <p:extLst>
      <p:ext uri="{BB962C8B-B14F-4D97-AF65-F5344CB8AC3E}">
        <p14:creationId xmlns:p14="http://schemas.microsoft.com/office/powerpoint/2010/main" val="173795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336752" y="716607"/>
            <a:ext cx="11476286" cy="364849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4" y="4668870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1379438" y="1020373"/>
            <a:ext cx="9433123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1478761" y="2006849"/>
            <a:ext cx="1836543" cy="920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Число обращений </a:t>
            </a:r>
            <a:endParaRPr lang="en-US" sz="24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2023 год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35346" y="1108724"/>
            <a:ext cx="2024615" cy="2642178"/>
            <a:chOff x="2495456" y="1413043"/>
            <a:chExt cx="1697911" cy="241211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495600" y="1844824"/>
              <a:ext cx="1479791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Заголовок 1"/>
            <p:cNvSpPr txBox="1">
              <a:spLocks/>
            </p:cNvSpPr>
            <p:nvPr/>
          </p:nvSpPr>
          <p:spPr>
            <a:xfrm>
              <a:off x="2574112" y="3070003"/>
              <a:ext cx="743969" cy="705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991</a:t>
              </a:r>
              <a:endParaRPr lang="ru-RU" sz="2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Заголовок 1"/>
            <p:cNvSpPr txBox="1">
              <a:spLocks/>
            </p:cNvSpPr>
            <p:nvPr/>
          </p:nvSpPr>
          <p:spPr>
            <a:xfrm>
              <a:off x="2495456" y="2339542"/>
              <a:ext cx="1697911" cy="541655"/>
            </a:xfrm>
            <a:prstGeom prst="rect">
              <a:avLst/>
            </a:prstGeom>
          </p:spPr>
          <p:txBody>
            <a:bodyPr vert="horz" lIns="3600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Количество обращений</a:t>
              </a:r>
            </a:p>
          </p:txBody>
        </p:sp>
        <p:sp>
          <p:nvSpPr>
            <p:cNvPr id="73" name="Овал 72"/>
            <p:cNvSpPr/>
            <p:nvPr/>
          </p:nvSpPr>
          <p:spPr>
            <a:xfrm>
              <a:off x="2618135" y="1413043"/>
              <a:ext cx="885577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25" y="1577933"/>
              <a:ext cx="555797" cy="555797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6089136" y="1140851"/>
            <a:ext cx="1584870" cy="2644457"/>
            <a:chOff x="4288035" y="1413043"/>
            <a:chExt cx="1447925" cy="241211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295800" y="1844824"/>
              <a:ext cx="1440160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Заголовок 1"/>
            <p:cNvSpPr txBox="1">
              <a:spLocks/>
            </p:cNvSpPr>
            <p:nvPr/>
          </p:nvSpPr>
          <p:spPr>
            <a:xfrm>
              <a:off x="4288035" y="2338743"/>
              <a:ext cx="1440160" cy="541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Количество жалоб</a:t>
              </a:r>
            </a:p>
          </p:txBody>
        </p:sp>
        <p:sp>
          <p:nvSpPr>
            <p:cNvPr id="65" name="Заголовок 1"/>
            <p:cNvSpPr txBox="1">
              <a:spLocks/>
            </p:cNvSpPr>
            <p:nvPr/>
          </p:nvSpPr>
          <p:spPr>
            <a:xfrm>
              <a:off x="4451077" y="3153210"/>
              <a:ext cx="808035" cy="5636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842</a:t>
              </a: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419972" y="1413043"/>
              <a:ext cx="934953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685" y="1614756"/>
              <a:ext cx="535882" cy="48215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8558641" y="1143130"/>
            <a:ext cx="1646629" cy="2642178"/>
            <a:chOff x="6095850" y="1413043"/>
            <a:chExt cx="1440310" cy="241211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96000" y="1844824"/>
              <a:ext cx="1440160" cy="1980337"/>
            </a:xfrm>
            <a:prstGeom prst="roundRect">
              <a:avLst>
                <a:gd name="adj" fmla="val 449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Заголовок 1"/>
            <p:cNvSpPr txBox="1">
              <a:spLocks/>
            </p:cNvSpPr>
            <p:nvPr/>
          </p:nvSpPr>
          <p:spPr>
            <a:xfrm>
              <a:off x="6247666" y="3088633"/>
              <a:ext cx="926399" cy="705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80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29</a:t>
              </a:r>
            </a:p>
          </p:txBody>
        </p:sp>
        <p:sp>
          <p:nvSpPr>
            <p:cNvPr id="70" name="Заголовок 1"/>
            <p:cNvSpPr txBox="1">
              <a:spLocks/>
            </p:cNvSpPr>
            <p:nvPr/>
          </p:nvSpPr>
          <p:spPr>
            <a:xfrm>
              <a:off x="6095850" y="2416601"/>
              <a:ext cx="1440160" cy="54165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Количество обоснованных жалоб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6215339" y="1413043"/>
              <a:ext cx="885577" cy="885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45" y="1614756"/>
              <a:ext cx="482150" cy="482150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60357" y="6481712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51723" y="99769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Работа по рассмотрению жалоб и обращений граждан</a:t>
            </a:r>
          </a:p>
        </p:txBody>
      </p:sp>
      <p:sp>
        <p:nvSpPr>
          <p:cNvPr id="35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2567608" y="4545721"/>
            <a:ext cx="9245429" cy="2080465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639541" y="4603316"/>
            <a:ext cx="8497019" cy="2150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В случае негативного содержания обращения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98027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424455" y="1007359"/>
            <a:ext cx="3583313" cy="3213729"/>
          </a:xfrm>
        </p:spPr>
        <p:txBody>
          <a:bodyPr lIns="0" tIns="0" rIns="0" bIns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КТ 			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ед.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МРТ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			1 ед.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Рентген	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	                 4 ед.</a:t>
            </a:r>
          </a:p>
          <a:p>
            <a:pPr lvl="0">
              <a:lnSpc>
                <a:spcPct val="130000"/>
              </a:lnSpc>
            </a:pP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Флюорограф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                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 ед.</a:t>
            </a:r>
          </a:p>
          <a:p>
            <a:pPr lvl="0">
              <a:lnSpc>
                <a:spcPct val="13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Маммограф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2 ед.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УЗИ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		                 7 ед.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Из них экспертного класса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3 ед.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Холтер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 ед. </a:t>
            </a:r>
          </a:p>
          <a:p>
            <a:pPr lvl="0">
              <a:lnSpc>
                <a:spcPct val="130000"/>
              </a:lnSpc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СМАД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	                 5 ед.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6360" y="6520258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38150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6188" y="141452"/>
            <a:ext cx="4041856" cy="431453"/>
          </a:xfrm>
        </p:spPr>
        <p:txBody>
          <a:bodyPr anchor="t">
            <a:normAutofit/>
          </a:bodyPr>
          <a:lstStyle/>
          <a:p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Оборудование поликлиники</a:t>
            </a:r>
          </a:p>
        </p:txBody>
      </p:sp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293531" y="908720"/>
            <a:ext cx="3642230" cy="3456384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6892358" y="908720"/>
            <a:ext cx="4826834" cy="388843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92144" y="845656"/>
            <a:ext cx="33843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Инфекционные болезни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Общая врачебная практика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Эндоскопия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Кардиология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Колопроктология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Неврология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Гастроэнтерология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Аллергология и иммунология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Терапия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Оториноларингология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Офтальмология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Хирургия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Урология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Эндокринология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Травматология и ортопедия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Функциональная диагностика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Эндоскопическая диагностика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Лучевые методы исследования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Вакцинация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6892358" y="90648"/>
            <a:ext cx="4826834" cy="61242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53528" y="56738"/>
            <a:ext cx="476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Медицинская организация оказывает помощь</a:t>
            </a:r>
            <a:b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ea typeface="Roboto" panose="02000000000000000000" pitchFamily="2" charset="0"/>
                <a:cs typeface="Times New Roman" panose="02020603050405020304" pitchFamily="18" charset="0"/>
              </a:rPr>
              <a:t>по следующим профилям</a:t>
            </a:r>
            <a:endParaRPr lang="ru-RU" dirty="0"/>
          </a:p>
        </p:txBody>
      </p:sp>
      <p:sp>
        <p:nvSpPr>
          <p:cNvPr id="20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4151784" y="5019462"/>
            <a:ext cx="7567408" cy="1611951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11824" y="508677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КТ и МРТ в 2023 году работал в круглосуточном режиме.</a:t>
            </a:r>
          </a:p>
          <a:p>
            <a:r>
              <a:rPr lang="ru-RU" dirty="0"/>
              <a:t>Проведено: </a:t>
            </a:r>
          </a:p>
          <a:p>
            <a:r>
              <a:rPr lang="ru-RU" dirty="0"/>
              <a:t>КТ – 13 463 исследований</a:t>
            </a:r>
          </a:p>
          <a:p>
            <a:r>
              <a:rPr lang="ru-RU" dirty="0"/>
              <a:t>МРТ – 8 948 исследований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4" y="4513859"/>
            <a:ext cx="3304093" cy="218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796099"/>
            <a:ext cx="2538304" cy="168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64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9776" y="95816"/>
            <a:ext cx="4392488" cy="54165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2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313598" y="1081680"/>
            <a:ext cx="3460225" cy="457956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6751" y="1172415"/>
            <a:ext cx="3427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 2023 год принято на работу 120 человек, 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 них врачей – 71, средний медперсонал – 21, прочие - 28	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Курсы повышения квалификации прошли – 270 сотрудник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из них врачи – 152, средний медперсонал – 107, прочие – 11.</a:t>
            </a:r>
          </a:p>
        </p:txBody>
      </p:sp>
      <p:sp>
        <p:nvSpPr>
          <p:cNvPr id="2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8396415" y="1093637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472264" y="1182612"/>
            <a:ext cx="3312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Четырём сотрудникам ГБУЗ «ГП № 9 ДЗМ» присвоено почетное звание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«Московский врач»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специальностям: «Эндокринология», «Общая врачебная практика (семейная медицина)», «Ультразвуковая диагностика».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3" y="1894692"/>
            <a:ext cx="4430311" cy="295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3" y="3404437"/>
            <a:ext cx="3227614" cy="161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36" y="3403956"/>
            <a:ext cx="3240359" cy="161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793688" y="135889"/>
            <a:ext cx="4676630" cy="488029"/>
          </a:xfrm>
        </p:spPr>
        <p:txBody>
          <a:bodyPr>
            <a:noAutofit/>
          </a:bodyPr>
          <a:lstStyle/>
          <a:p>
            <a:r>
              <a:rPr lang="ru-RU" sz="2800" b="1" dirty="0"/>
              <a:t>Павильон «Здоровая Москва»</a:t>
            </a:r>
            <a:endParaRPr lang="ru-RU" sz="28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303184" y="1988840"/>
            <a:ext cx="3830410" cy="3600400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185" y="2388656"/>
            <a:ext cx="3830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 рамках акции “Здоровая Москва” сотрудниками мобильной медицинской бригады 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ГБУЗ «ГП № 9 ДЗМ» в павильоне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«Здоровая Москва»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 Дюссельдорфском парке района Марьино для населения организовано  прохождение первого этапа диспансеризации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9 066 человек)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97" y="3860752"/>
            <a:ext cx="3395503" cy="254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908720"/>
            <a:ext cx="3407327" cy="255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860752"/>
            <a:ext cx="3323466" cy="254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5" y="908720"/>
            <a:ext cx="3323467" cy="255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2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465712" cy="4351338"/>
          </a:xfrm>
        </p:spPr>
        <p:txBody>
          <a:bodyPr/>
          <a:lstStyle/>
          <a:p>
            <a:pPr>
              <a:buFontTx/>
              <a:buChar char="-"/>
            </a:pPr>
            <a:endParaRPr lang="ru-RU" sz="1800" dirty="0"/>
          </a:p>
          <a:p>
            <a:pPr>
              <a:buFontTx/>
              <a:buChar char="-"/>
            </a:pPr>
            <a:endParaRPr lang="ru-RU" sz="1800" dirty="0"/>
          </a:p>
          <a:p>
            <a:pPr>
              <a:buFontTx/>
              <a:buChar char="-"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20675"/>
            <a:ext cx="11305256" cy="444029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«Хроники»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99" y="900351"/>
            <a:ext cx="1219489" cy="10081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7522" y="1810465"/>
            <a:ext cx="5616624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Систематизация работы с хроническими больными;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Внедрены выделенные врачи для пациентов со множественными хроническими заболеваниями;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Проект продолжает успешно свою работу, в настоящее время в нём участвуют: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- 3 088 пациентов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- 6 врачей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- 6 медсестер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204864"/>
            <a:ext cx="4916565" cy="327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40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757"/>
            <a:ext cx="5879976" cy="598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0" y="141489"/>
            <a:ext cx="10515600" cy="432048"/>
          </a:xfrm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«Персональный помощник» </a:t>
            </a: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6096010" y="858757"/>
            <a:ext cx="5760630" cy="5857823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00056" y="1638268"/>
            <a:ext cx="4823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стартовал 12.10.2020 г. Целью проекта является дистанционное сопровождение пациента от момента подозрения на наличие злокачественного новообразования и в случае постановки и верификации диагноза в процессе лечения и последующего диспансерного наблюдения у врача-онколога.</a:t>
            </a:r>
          </a:p>
          <a:p>
            <a:endParaRPr lang="ru-RU" dirty="0"/>
          </a:p>
          <a:p>
            <a:r>
              <a:rPr lang="ru-RU" dirty="0"/>
              <a:t>Разработаны </a:t>
            </a:r>
            <a:r>
              <a:rPr lang="ru-RU" b="1" dirty="0"/>
              <a:t>«клиентские пути» </a:t>
            </a:r>
            <a:r>
              <a:rPr lang="ru-RU" dirty="0"/>
              <a:t>- четкие регламенты и алгоритмы действий при обнаружении ЗНО у пациента.</a:t>
            </a:r>
          </a:p>
          <a:p>
            <a:endParaRPr lang="ru-RU" dirty="0"/>
          </a:p>
          <a:p>
            <a:r>
              <a:rPr lang="ru-RU" dirty="0"/>
              <a:t>Проект реализуется в рамках нового московского стандарта оказания онкологической помощи.</a:t>
            </a:r>
          </a:p>
          <a:p>
            <a:endParaRPr lang="ru-RU" dirty="0"/>
          </a:p>
          <a:p>
            <a:r>
              <a:rPr lang="ru-RU" b="1" dirty="0"/>
              <a:t>За 2023 год </a:t>
            </a:r>
            <a:r>
              <a:rPr lang="ru-RU" dirty="0"/>
              <a:t>в ГБУЗ «ГП № 9 ДЗМ» в проект было включено </a:t>
            </a:r>
            <a:r>
              <a:rPr lang="ru-RU" b="1" dirty="0"/>
              <a:t>1068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15762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56" y="149934"/>
            <a:ext cx="10515600" cy="432048"/>
          </a:xfrm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«Диспансерное Динамическое Наблюдение» </a:t>
            </a: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6096010" y="1319070"/>
            <a:ext cx="5760630" cy="4608714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00056" y="1638268"/>
            <a:ext cx="4823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стартовал 01.09.2022 г. </a:t>
            </a:r>
          </a:p>
          <a:p>
            <a:endParaRPr lang="ru-RU" dirty="0"/>
          </a:p>
          <a:p>
            <a:r>
              <a:rPr lang="ru-RU" dirty="0"/>
              <a:t>Диспансерное динамическое наблюдение – это не только </a:t>
            </a:r>
            <a:r>
              <a:rPr lang="ru-RU" b="1" dirty="0"/>
              <a:t>плановые диспансерные осмотры</a:t>
            </a:r>
            <a:r>
              <a:rPr lang="ru-RU" dirty="0"/>
              <a:t>, но и проведение </a:t>
            </a:r>
            <a:r>
              <a:rPr lang="ru-RU" b="1" dirty="0"/>
              <a:t>внеплановых осмотров </a:t>
            </a:r>
            <a:r>
              <a:rPr lang="ru-RU" dirty="0"/>
              <a:t>пациента в случае изменения его состояния здоровья (показателей) с целью своевременной коррекции назначенной лекарственной терапии. </a:t>
            </a:r>
            <a:r>
              <a:rPr lang="ru-RU" b="1" dirty="0"/>
              <a:t>Проактивная работа с пациентами.</a:t>
            </a:r>
          </a:p>
          <a:p>
            <a:endParaRPr lang="ru-RU" b="1" dirty="0"/>
          </a:p>
          <a:p>
            <a:r>
              <a:rPr lang="ru-RU" dirty="0"/>
              <a:t>- оценка динамики показателей врачом на приеме</a:t>
            </a:r>
          </a:p>
          <a:p>
            <a:r>
              <a:rPr lang="ru-RU" dirty="0"/>
              <a:t>- составление программы ДН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59800" y="1714537"/>
            <a:ext cx="1170001" cy="58792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61339">
            <a:off x="2784320" y="2830618"/>
            <a:ext cx="1277881" cy="797078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61339">
            <a:off x="2237604" y="2604837"/>
            <a:ext cx="1653503" cy="1031373"/>
          </a:xfrm>
          <a:prstGeom prst="rect">
            <a:avLst/>
          </a:prstGeom>
        </p:spPr>
      </p:pic>
      <p:sp>
        <p:nvSpPr>
          <p:cNvPr id="15" name="AutoShape 4"/>
          <p:cNvSpPr/>
          <p:nvPr/>
        </p:nvSpPr>
        <p:spPr>
          <a:xfrm>
            <a:off x="1546373" y="2460808"/>
            <a:ext cx="3032277" cy="0"/>
          </a:xfrm>
          <a:prstGeom prst="line">
            <a:avLst/>
          </a:prstGeom>
          <a:ln w="57150" cap="rnd">
            <a:solidFill>
              <a:srgbClr val="FFCE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5"/>
          <p:cNvSpPr/>
          <p:nvPr/>
        </p:nvSpPr>
        <p:spPr>
          <a:xfrm rot="18027360">
            <a:off x="2307439" y="3743463"/>
            <a:ext cx="2992113" cy="0"/>
          </a:xfrm>
          <a:prstGeom prst="line">
            <a:avLst/>
          </a:prstGeom>
          <a:ln w="57150" cap="rnd">
            <a:solidFill>
              <a:srgbClr val="FFCE6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95576" y="2766669"/>
            <a:ext cx="1523222" cy="765419"/>
          </a:xfrm>
          <a:prstGeom prst="rect">
            <a:avLst/>
          </a:prstGeom>
        </p:spPr>
      </p:pic>
      <p:sp>
        <p:nvSpPr>
          <p:cNvPr id="18" name="AutoShape 7"/>
          <p:cNvSpPr/>
          <p:nvPr/>
        </p:nvSpPr>
        <p:spPr>
          <a:xfrm rot="14400000">
            <a:off x="816443" y="3746078"/>
            <a:ext cx="3013465" cy="0"/>
          </a:xfrm>
          <a:prstGeom prst="line">
            <a:avLst/>
          </a:prstGeom>
          <a:ln w="57150" cap="rnd">
            <a:solidFill>
              <a:srgbClr val="FFCE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0"/>
          <p:cNvGrpSpPr/>
          <p:nvPr/>
        </p:nvGrpSpPr>
        <p:grpSpPr>
          <a:xfrm>
            <a:off x="2948559" y="4973329"/>
            <a:ext cx="217258" cy="217258"/>
            <a:chOff x="0" y="0"/>
            <a:chExt cx="6350000" cy="6350000"/>
          </a:xfrm>
        </p:grpSpPr>
        <p:sp>
          <p:nvSpPr>
            <p:cNvPr id="20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</p:grpSp>
      <p:grpSp>
        <p:nvGrpSpPr>
          <p:cNvPr id="21" name="Group 12"/>
          <p:cNvGrpSpPr/>
          <p:nvPr/>
        </p:nvGrpSpPr>
        <p:grpSpPr>
          <a:xfrm>
            <a:off x="4467168" y="2388597"/>
            <a:ext cx="217258" cy="217258"/>
            <a:chOff x="0" y="0"/>
            <a:chExt cx="6350000" cy="6350000"/>
          </a:xfrm>
        </p:grpSpPr>
        <p:sp>
          <p:nvSpPr>
            <p:cNvPr id="22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</p:grpSp>
      <p:grpSp>
        <p:nvGrpSpPr>
          <p:cNvPr id="23" name="Group 14"/>
          <p:cNvGrpSpPr/>
          <p:nvPr/>
        </p:nvGrpSpPr>
        <p:grpSpPr>
          <a:xfrm>
            <a:off x="1434891" y="2388597"/>
            <a:ext cx="217258" cy="217258"/>
            <a:chOff x="0" y="0"/>
            <a:chExt cx="6350000" cy="6350000"/>
          </a:xfrm>
        </p:grpSpPr>
        <p:sp>
          <p:nvSpPr>
            <p:cNvPr id="24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5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V="1">
            <a:off x="4913406" y="3838337"/>
            <a:ext cx="237310" cy="205381"/>
          </a:xfrm>
          <a:prstGeom prst="rect">
            <a:avLst/>
          </a:prstGeom>
        </p:spPr>
      </p:pic>
      <p:pic>
        <p:nvPicPr>
          <p:cNvPr id="26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415557">
            <a:off x="3583486" y="3203200"/>
            <a:ext cx="1511090" cy="1313274"/>
          </a:xfrm>
          <a:prstGeom prst="rect">
            <a:avLst/>
          </a:prstGeom>
        </p:spPr>
      </p:pic>
      <p:pic>
        <p:nvPicPr>
          <p:cNvPr id="27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6200000" flipV="1">
            <a:off x="916947" y="3841057"/>
            <a:ext cx="237310" cy="205381"/>
          </a:xfrm>
          <a:prstGeom prst="rect">
            <a:avLst/>
          </a:prstGeom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966471" flipH="1">
            <a:off x="1041228" y="3287110"/>
            <a:ext cx="1511090" cy="1313274"/>
          </a:xfrm>
          <a:prstGeom prst="rect">
            <a:avLst/>
          </a:prstGeom>
        </p:spPr>
      </p:pic>
      <p:pic>
        <p:nvPicPr>
          <p:cNvPr id="29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24184" y="1767422"/>
            <a:ext cx="1170001" cy="587926"/>
          </a:xfrm>
          <a:prstGeom prst="rect">
            <a:avLst/>
          </a:prstGeom>
        </p:spPr>
      </p:pic>
      <p:sp>
        <p:nvSpPr>
          <p:cNvPr id="30" name="TextBox 28"/>
          <p:cNvSpPr txBox="1"/>
          <p:nvPr/>
        </p:nvSpPr>
        <p:spPr>
          <a:xfrm>
            <a:off x="4277890" y="1877724"/>
            <a:ext cx="989512" cy="231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399" spc="69" dirty="0">
                <a:solidFill>
                  <a:srgbClr val="191919"/>
                </a:solidFill>
                <a:latin typeface="Repo Bold"/>
              </a:rPr>
              <a:t>Помощник</a:t>
            </a:r>
          </a:p>
        </p:txBody>
      </p:sp>
      <p:pic>
        <p:nvPicPr>
          <p:cNvPr id="31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2472187" y="5311835"/>
            <a:ext cx="1170001" cy="58792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772535" y="3730115"/>
            <a:ext cx="569305" cy="569305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575105" y="2906173"/>
            <a:ext cx="978502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399" spc="69" dirty="0" err="1">
                <a:solidFill>
                  <a:srgbClr val="191919"/>
                </a:solidFill>
                <a:latin typeface="Repo Bold"/>
              </a:rPr>
              <a:t>Здоровье</a:t>
            </a:r>
            <a:endParaRPr lang="en-US" sz="1399" spc="69" dirty="0">
              <a:solidFill>
                <a:srgbClr val="191919"/>
              </a:solidFill>
              <a:latin typeface="Repo Bold"/>
            </a:endParaRPr>
          </a:p>
          <a:p>
            <a:pPr>
              <a:lnSpc>
                <a:spcPts val="1539"/>
              </a:lnSpc>
            </a:pPr>
            <a:r>
              <a:rPr lang="en-US" sz="1399" spc="69" dirty="0">
                <a:solidFill>
                  <a:srgbClr val="191919"/>
                </a:solidFill>
                <a:latin typeface="Repo Bold"/>
              </a:rPr>
              <a:t>пациента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0949" y="1933142"/>
            <a:ext cx="466498" cy="231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399" spc="69" dirty="0">
                <a:solidFill>
                  <a:srgbClr val="191919"/>
                </a:solidFill>
                <a:latin typeface="Repo Bold"/>
              </a:rPr>
              <a:t>Врач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48946" y="5484191"/>
            <a:ext cx="830818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399" spc="69" dirty="0">
                <a:solidFill>
                  <a:srgbClr val="191919"/>
                </a:solidFill>
                <a:latin typeface="Repo Bold"/>
              </a:rPr>
              <a:t>Пациент</a:t>
            </a:r>
          </a:p>
        </p:txBody>
      </p:sp>
      <p:grpSp>
        <p:nvGrpSpPr>
          <p:cNvPr id="80" name="Group 13"/>
          <p:cNvGrpSpPr>
            <a:grpSpLocks noChangeAspect="1"/>
          </p:cNvGrpSpPr>
          <p:nvPr/>
        </p:nvGrpSpPr>
        <p:grpSpPr>
          <a:xfrm>
            <a:off x="3693970" y="1144202"/>
            <a:ext cx="654037" cy="654037"/>
            <a:chOff x="0" y="0"/>
            <a:chExt cx="495300" cy="495300"/>
          </a:xfrm>
        </p:grpSpPr>
        <p:sp>
          <p:nvSpPr>
            <p:cNvPr id="81" name="Freeform 1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5B3751">
                <a:alpha val="89804"/>
              </a:srgbClr>
            </a:solidFill>
          </p:spPr>
        </p:sp>
        <p:sp>
          <p:nvSpPr>
            <p:cNvPr id="82" name="Freeform 1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grpSp>
        <p:nvGrpSpPr>
          <p:cNvPr id="85" name="Group 41"/>
          <p:cNvGrpSpPr/>
          <p:nvPr/>
        </p:nvGrpSpPr>
        <p:grpSpPr>
          <a:xfrm>
            <a:off x="3742996" y="1187949"/>
            <a:ext cx="554701" cy="575414"/>
            <a:chOff x="0" y="0"/>
            <a:chExt cx="6350000" cy="6350000"/>
          </a:xfrm>
        </p:grpSpPr>
        <p:sp>
          <p:nvSpPr>
            <p:cNvPr id="86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7" name="Picture 6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3820438" y="1295310"/>
            <a:ext cx="356445" cy="334944"/>
          </a:xfrm>
          <a:prstGeom prst="rect">
            <a:avLst/>
          </a:prstGeom>
        </p:spPr>
      </p:pic>
      <p:grpSp>
        <p:nvGrpSpPr>
          <p:cNvPr id="92" name="Group 16"/>
          <p:cNvGrpSpPr>
            <a:grpSpLocks noChangeAspect="1"/>
          </p:cNvGrpSpPr>
          <p:nvPr/>
        </p:nvGrpSpPr>
        <p:grpSpPr>
          <a:xfrm>
            <a:off x="1990233" y="1193934"/>
            <a:ext cx="574112" cy="574112"/>
            <a:chOff x="0" y="0"/>
            <a:chExt cx="495300" cy="495300"/>
          </a:xfrm>
        </p:grpSpPr>
        <p:sp>
          <p:nvSpPr>
            <p:cNvPr id="93" name="Freeform 1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CD3F14">
                <a:alpha val="89804"/>
              </a:srgbClr>
            </a:solidFill>
          </p:spPr>
        </p:sp>
        <p:sp>
          <p:nvSpPr>
            <p:cNvPr id="94" name="Freeform 1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grpSp>
        <p:nvGrpSpPr>
          <p:cNvPr id="95" name="Group 43"/>
          <p:cNvGrpSpPr/>
          <p:nvPr/>
        </p:nvGrpSpPr>
        <p:grpSpPr>
          <a:xfrm>
            <a:off x="2021429" y="1225130"/>
            <a:ext cx="511720" cy="511720"/>
            <a:chOff x="0" y="0"/>
            <a:chExt cx="6350000" cy="6350000"/>
          </a:xfrm>
        </p:grpSpPr>
        <p:sp>
          <p:nvSpPr>
            <p:cNvPr id="96" name="Freeform 4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97" name="Picture 69"/>
          <p:cNvPicPr>
            <a:picLocks noChangeAspect="1"/>
          </p:cNvPicPr>
          <p:nvPr/>
        </p:nvPicPr>
        <p:blipFill>
          <a:blip r:embed="rId24"/>
          <a:srcRect l="8053" r="8053"/>
          <a:stretch>
            <a:fillRect/>
          </a:stretch>
        </p:blipFill>
        <p:spPr>
          <a:xfrm>
            <a:off x="2138023" y="1280225"/>
            <a:ext cx="295684" cy="382479"/>
          </a:xfrm>
          <a:prstGeom prst="rect">
            <a:avLst/>
          </a:prstGeom>
        </p:spPr>
      </p:pic>
      <p:grpSp>
        <p:nvGrpSpPr>
          <p:cNvPr id="98" name="Group 31"/>
          <p:cNvGrpSpPr>
            <a:grpSpLocks noChangeAspect="1"/>
          </p:cNvGrpSpPr>
          <p:nvPr/>
        </p:nvGrpSpPr>
        <p:grpSpPr>
          <a:xfrm>
            <a:off x="3938417" y="5388790"/>
            <a:ext cx="835375" cy="835375"/>
            <a:chOff x="0" y="0"/>
            <a:chExt cx="495300" cy="495300"/>
          </a:xfrm>
        </p:grpSpPr>
        <p:sp>
          <p:nvSpPr>
            <p:cNvPr id="99" name="Freeform 3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100" name="Freeform 3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1" name="Group 34"/>
          <p:cNvGrpSpPr/>
          <p:nvPr/>
        </p:nvGrpSpPr>
        <p:grpSpPr>
          <a:xfrm>
            <a:off x="3983810" y="5434182"/>
            <a:ext cx="744590" cy="744590"/>
            <a:chOff x="0" y="0"/>
            <a:chExt cx="6350000" cy="6350000"/>
          </a:xfrm>
        </p:grpSpPr>
        <p:sp>
          <p:nvSpPr>
            <p:cNvPr id="102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03" name="Picture 66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106914" y="5552028"/>
            <a:ext cx="507906" cy="5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56" y="149934"/>
            <a:ext cx="10515600" cy="432048"/>
          </a:xfrm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лекарственное обеспечение</a:t>
            </a: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6096010" y="908720"/>
            <a:ext cx="5616614" cy="5616624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84284" y="1060112"/>
            <a:ext cx="4823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Эксперимент по организации лекарственного обеспечения граждан, имеющих право на получение лекарственных препаратов бесплатно или со скидкой, при необходимости проведения им </a:t>
            </a:r>
            <a:r>
              <a:rPr lang="ru-RU" b="1" dirty="0"/>
              <a:t>длительного курсового лечения (для диспансерных пациентов).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Стартовал 01.11.2022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Действие рецепта – до 1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Информационное взаимодействие, включая обмен сведениями об электронных рецептах, обеспечивается с использованием ЕМИАС.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получения лекарственного препарата необходимо обратиться в аптечную организацию ГБУЗ «ЦЛО ДЗМ» с </a:t>
            </a:r>
            <a:r>
              <a:rPr lang="ru-RU" b="1" dirty="0"/>
              <a:t>предъявлением </a:t>
            </a:r>
            <a:r>
              <a:rPr lang="en-US" b="1" dirty="0"/>
              <a:t>QR</a:t>
            </a:r>
            <a:r>
              <a:rPr lang="ru-RU" b="1" dirty="0"/>
              <a:t>-кода </a:t>
            </a:r>
            <a:r>
              <a:rPr lang="ru-RU" dirty="0"/>
              <a:t>электронного рецепта </a:t>
            </a:r>
            <a:r>
              <a:rPr lang="ru-RU" b="1" dirty="0"/>
              <a:t>один раз в течение каждого периода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908720"/>
            <a:ext cx="4680520" cy="3328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438" y="4365104"/>
            <a:ext cx="2410435" cy="20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6" y="63392"/>
            <a:ext cx="10515600" cy="648072"/>
          </a:xfrm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«РЕЦЕПТ ДОЛГОЛЕТИЯ»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ДТСЗН и ДЗМ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6102906" y="1225178"/>
            <a:ext cx="5760630" cy="4805934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34612" y="1318321"/>
            <a:ext cx="4823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Проект направлен на популяризацию активной деятельности людей пожилого возраста в социально-культурной сфере , активизацию жизненного потенциала посредством организации их культурного досуга, вовлечения в духовно - познавательную деятельность, создание условий для раскрытия их творческого потенциала, привлечения самих пожилых людей к самоорганизации. Поддержка общества (органов власти, общественных организаций, учреждений социальной направленности) к приобщению активной деятельности, а также к решению проблем людей старшего поколения.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За 2023 год в ГБУЗ «ГП № 9 ДЗМ» в проект </a:t>
            </a:r>
            <a:r>
              <a:rPr lang="ru-RU" dirty="0"/>
              <a:t>было включено </a:t>
            </a:r>
            <a:r>
              <a:rPr lang="en-US" b="1" dirty="0"/>
              <a:t>2</a:t>
            </a:r>
            <a:r>
              <a:rPr lang="ru-RU" b="1" dirty="0"/>
              <a:t>75</a:t>
            </a:r>
            <a:r>
              <a:rPr lang="ru-RU" dirty="0"/>
              <a:t> человек.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" y="3429000"/>
            <a:ext cx="5657339" cy="318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14" y="711464"/>
            <a:ext cx="3317384" cy="2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574482" y="4334194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57 816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852272457"/>
              </p:ext>
            </p:extLst>
          </p:nvPr>
        </p:nvGraphicFramePr>
        <p:xfrm>
          <a:off x="4337716" y="470314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82" y="5036078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60904" y="644126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503"/>
            <a:ext cx="10515600" cy="496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Основные показатели</a:t>
            </a:r>
          </a:p>
        </p:txBody>
      </p:sp>
      <p:sp>
        <p:nvSpPr>
          <p:cNvPr id="33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336752" y="804661"/>
            <a:ext cx="11519887" cy="34067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5778627" y="1133112"/>
            <a:ext cx="2716112" cy="2834689"/>
            <a:chOff x="2495600" y="1297524"/>
            <a:chExt cx="1440160" cy="283468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95600" y="1297524"/>
              <a:ext cx="1440160" cy="2722092"/>
            </a:xfrm>
            <a:prstGeom prst="roundRect">
              <a:avLst>
                <a:gd name="adj" fmla="val 4497"/>
              </a:avLst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pPr algn="just"/>
              <a:endPara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2495600" y="1309559"/>
              <a:ext cx="1440160" cy="2822654"/>
              <a:chOff x="2495600" y="1309559"/>
              <a:chExt cx="1440160" cy="2822654"/>
            </a:xfrm>
          </p:grpSpPr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2495600" y="1309559"/>
                <a:ext cx="1440160" cy="541655"/>
              </a:xfrm>
              <a:prstGeom prst="rect">
                <a:avLst/>
              </a:prstGeom>
            </p:spPr>
            <p:txBody>
              <a:bodyPr vert="horz" lIns="72000" tIns="0" rIns="0" bIns="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16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ГП № 9 </a:t>
                </a:r>
              </a:p>
              <a:p>
                <a:pPr algn="ctr"/>
                <a:r>
                  <a:rPr lang="ru-RU" sz="16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Головное здание</a:t>
                </a:r>
              </a:p>
            </p:txBody>
          </p:sp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2495600" y="1839179"/>
                <a:ext cx="1440160" cy="1245328"/>
              </a:xfrm>
              <a:prstGeom prst="rect">
                <a:avLst/>
              </a:prstGeom>
            </p:spPr>
            <p:txBody>
              <a:bodyPr vert="horz" lIns="72000" tIns="0" rIns="0" bIns="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492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посещений 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в смену</a:t>
                </a:r>
              </a:p>
            </p:txBody>
          </p:sp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2495600" y="2830594"/>
                <a:ext cx="1396784" cy="1301619"/>
              </a:xfrm>
              <a:prstGeom prst="rect">
                <a:avLst/>
              </a:prstGeom>
            </p:spPr>
            <p:txBody>
              <a:bodyPr vert="horz" lIns="72000" tIns="0" rIns="0" bIns="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57 816 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Человек </a:t>
                </a:r>
              </a:p>
              <a:p>
                <a:pPr algn="ctr"/>
                <a:r>
                  <a:rPr lang="ru-RU" sz="14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19 120   </a:t>
                </a:r>
                <a:r>
                  <a:rPr lang="ru-RU" sz="1400" dirty="0"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чел. трудоспособного возраста)</a:t>
                </a: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3143672" y="1258907"/>
            <a:ext cx="1988710" cy="2332671"/>
            <a:chOff x="2325593" y="1544878"/>
            <a:chExt cx="1988710" cy="2332671"/>
          </a:xfrm>
        </p:grpSpPr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2325593" y="3450253"/>
              <a:ext cx="1988710" cy="4272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000" dirty="0"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Прикрепленное население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142" y="1544878"/>
              <a:ext cx="695612" cy="6956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224" y="2685686"/>
              <a:ext cx="720413" cy="72041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773" y="2738043"/>
              <a:ext cx="665148" cy="665148"/>
            </a:xfrm>
            <a:prstGeom prst="rect">
              <a:avLst/>
            </a:prstGeom>
          </p:spPr>
        </p:pic>
        <p:sp>
          <p:nvSpPr>
            <p:cNvPr id="29" name="Заголовок 1"/>
            <p:cNvSpPr txBox="1">
              <a:spLocks/>
            </p:cNvSpPr>
            <p:nvPr/>
          </p:nvSpPr>
          <p:spPr>
            <a:xfrm>
              <a:off x="2402287" y="2230185"/>
              <a:ext cx="183532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000" dirty="0"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Мощность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72102"/>
            <a:ext cx="5334000" cy="61560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Телемедицина</a:t>
            </a:r>
            <a:endParaRPr lang="ru-RU" dirty="0"/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6102906" y="1287984"/>
            <a:ext cx="5760630" cy="4805934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2421" y="162880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Т</a:t>
            </a:r>
            <a:r>
              <a:rPr lang="ru-RU" sz="2400" b="1" dirty="0" err="1"/>
              <a:t>елемедицина</a:t>
            </a:r>
            <a:r>
              <a:rPr lang="ru-RU" sz="2400" b="1" dirty="0"/>
              <a:t> </a:t>
            </a:r>
            <a:r>
              <a:rPr lang="ru-RU" sz="2400" dirty="0"/>
              <a:t>– это дистанционное оказание медицинской помощи.</a:t>
            </a:r>
            <a:r>
              <a:rPr lang="en-US" sz="2400" dirty="0"/>
              <a:t> </a:t>
            </a:r>
            <a:r>
              <a:rPr lang="ru-RU" sz="2400" dirty="0"/>
              <a:t>Работают преимущественно терапевты</a:t>
            </a:r>
            <a:r>
              <a:rPr lang="en-US" sz="2400" dirty="0"/>
              <a:t> и </a:t>
            </a:r>
            <a:r>
              <a:rPr lang="en-US" sz="2400" dirty="0" err="1"/>
              <a:t>врачи</a:t>
            </a:r>
            <a:r>
              <a:rPr lang="en-US" sz="2400" dirty="0"/>
              <a:t> </a:t>
            </a:r>
            <a:r>
              <a:rPr lang="en-US" sz="2400" dirty="0" err="1"/>
              <a:t>общей</a:t>
            </a:r>
            <a:r>
              <a:rPr lang="en-US" sz="2400" dirty="0"/>
              <a:t> </a:t>
            </a:r>
            <a:r>
              <a:rPr lang="en-US" sz="2400" dirty="0" err="1"/>
              <a:t>практики</a:t>
            </a:r>
            <a:r>
              <a:rPr lang="ru-RU" sz="2400" dirty="0"/>
              <a:t>, которые действуют по специальным алгоритмам. </a:t>
            </a:r>
            <a:r>
              <a:rPr lang="ru-RU" sz="2400" dirty="0" err="1"/>
              <a:t>Основн</a:t>
            </a:r>
            <a:r>
              <a:rPr lang="en-US" sz="2400" dirty="0" err="1"/>
              <a:t>ой</a:t>
            </a:r>
            <a:r>
              <a:rPr lang="ru-RU" sz="2400" dirty="0"/>
              <a:t> задач</a:t>
            </a:r>
            <a:r>
              <a:rPr lang="en-US" sz="2400" dirty="0" err="1"/>
              <a:t>ей</a:t>
            </a:r>
            <a:r>
              <a:rPr lang="ru-RU" sz="2400" dirty="0"/>
              <a:t> этих </a:t>
            </a:r>
            <a:r>
              <a:rPr lang="en-US" sz="2400" dirty="0" err="1"/>
              <a:t>врачей</a:t>
            </a:r>
            <a:r>
              <a:rPr lang="ru-RU" sz="2400" dirty="0"/>
              <a:t> </a:t>
            </a:r>
            <a:r>
              <a:rPr lang="en-US" sz="2400" dirty="0" err="1"/>
              <a:t>является</a:t>
            </a:r>
            <a:r>
              <a:rPr lang="en-US" sz="2400" dirty="0"/>
              <a:t> </a:t>
            </a:r>
            <a:r>
              <a:rPr lang="ru-RU" sz="2400" dirty="0" err="1"/>
              <a:t>оцен</a:t>
            </a:r>
            <a:r>
              <a:rPr lang="en-US" sz="2400" dirty="0" err="1"/>
              <a:t>ка</a:t>
            </a:r>
            <a:r>
              <a:rPr lang="ru-RU" sz="2400" dirty="0"/>
              <a:t> </a:t>
            </a:r>
            <a:r>
              <a:rPr lang="ru-RU" sz="2400" dirty="0" err="1"/>
              <a:t>выраженн</a:t>
            </a:r>
            <a:r>
              <a:rPr lang="en-US" sz="2400" dirty="0" err="1"/>
              <a:t>ости</a:t>
            </a:r>
            <a:r>
              <a:rPr lang="ru-RU" sz="2400" dirty="0"/>
              <a:t> симптом</a:t>
            </a:r>
            <a:r>
              <a:rPr lang="en-US" sz="2400" dirty="0" err="1"/>
              <a:t>ов</a:t>
            </a:r>
            <a:r>
              <a:rPr lang="ru-RU" sz="2400" dirty="0"/>
              <a:t>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инфекции. </a:t>
            </a:r>
            <a:r>
              <a:rPr lang="en-US" sz="2400" dirty="0" err="1"/>
              <a:t>Учитывая</a:t>
            </a:r>
            <a:r>
              <a:rPr lang="en-US" sz="2400" dirty="0"/>
              <a:t> </a:t>
            </a:r>
            <a:r>
              <a:rPr lang="en-US" sz="2400" dirty="0" err="1"/>
              <a:t>наличие</a:t>
            </a:r>
            <a:r>
              <a:rPr lang="en-US" sz="2400" dirty="0"/>
              <a:t> </a:t>
            </a:r>
            <a:r>
              <a:rPr lang="ru-RU" sz="2400" dirty="0"/>
              <a:t>доступ</a:t>
            </a:r>
            <a:r>
              <a:rPr lang="en-US" sz="2400" dirty="0"/>
              <a:t>а</a:t>
            </a:r>
            <a:r>
              <a:rPr lang="ru-RU" sz="2400" dirty="0"/>
              <a:t> к ЕМИАС</a:t>
            </a:r>
            <a:r>
              <a:rPr lang="en-US" sz="2400" dirty="0"/>
              <a:t>,</a:t>
            </a:r>
            <a:r>
              <a:rPr lang="ru-RU" sz="2400" dirty="0"/>
              <a:t> </a:t>
            </a:r>
            <a:r>
              <a:rPr lang="en-US" sz="2400" dirty="0"/>
              <a:t>к</a:t>
            </a:r>
            <a:r>
              <a:rPr lang="ru-RU" sz="2400" dirty="0" err="1"/>
              <a:t>аждый</a:t>
            </a:r>
            <a:r>
              <a:rPr lang="ru-RU" sz="2400" dirty="0"/>
              <a:t> врач, начиная прием, заходит в электронную карту пациента</a:t>
            </a:r>
            <a:r>
              <a:rPr lang="en-US" sz="2400" dirty="0"/>
              <a:t> и</a:t>
            </a:r>
            <a:r>
              <a:rPr lang="ru-RU" sz="2400" dirty="0"/>
              <a:t> может оценить сопутствующие патологии и принять </a:t>
            </a:r>
            <a:r>
              <a:rPr lang="en-US" sz="2400" dirty="0" err="1"/>
              <a:t>взвешенное</a:t>
            </a:r>
            <a:r>
              <a:rPr lang="en-US" sz="2400" dirty="0"/>
              <a:t> </a:t>
            </a:r>
            <a:r>
              <a:rPr lang="ru-RU" sz="2400" dirty="0"/>
              <a:t>решение о необходимости очной консультации или амбулаторного лечения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1" y="887165"/>
            <a:ext cx="5402560" cy="270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1" y="3878225"/>
            <a:ext cx="5436443" cy="275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74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56" y="149934"/>
            <a:ext cx="10515600" cy="432048"/>
          </a:xfrm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28344" y="1186773"/>
            <a:ext cx="6336704" cy="57606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Оптимизация работы поликлиники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416" y="2016111"/>
            <a:ext cx="4608512" cy="413985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Реализован полный переход на ЭМК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5930" y="2481861"/>
            <a:ext cx="4621997" cy="864096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службу вызова на дом внедрена система «Мобильный АРМ», все врачи обеспечены планшетами с доступом в ЕМИАС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9824" y="3397722"/>
            <a:ext cx="4628103" cy="576064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Внедрение «ЦЛС» в ЕМИАС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9824" y="4025551"/>
            <a:ext cx="4608511" cy="648072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Организовано проведение КТ и МРТ в круглосуточном режиме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35960" y="2132856"/>
            <a:ext cx="5760640" cy="64807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Внедрено межведомственное взаимодействие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591945" y="3121009"/>
            <a:ext cx="1656183" cy="852777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МСЭ</a:t>
            </a: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0128448" y="3121011"/>
            <a:ext cx="1368152" cy="852776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ФСС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21853" y="4753057"/>
            <a:ext cx="1855693" cy="1848161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направление медицинской документации в электронном виде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881668" y="4779685"/>
            <a:ext cx="2161678" cy="1848161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оформление</a:t>
            </a:r>
          </a:p>
          <a:p>
            <a:pPr algn="ctr"/>
            <a:r>
              <a:rPr lang="ru-RU" sz="1600" dirty="0"/>
              <a:t> листков нетрудоспособности в электронном виде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39415" y="4739328"/>
            <a:ext cx="4588919" cy="642633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Внедрен электронный регистр медицинских отводов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9824" y="5447722"/>
            <a:ext cx="4608510" cy="610307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Экипировка медицинского персонала в едином общегородском стиле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84" y="698337"/>
            <a:ext cx="1166321" cy="1171327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>
            <a:off x="6744072" y="1772816"/>
            <a:ext cx="360040" cy="360040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" idx="1"/>
            <a:endCxn id="3" idx="0"/>
          </p:cNvCxnSpPr>
          <p:nvPr/>
        </p:nvCxnSpPr>
        <p:spPr>
          <a:xfrm>
            <a:off x="2928344" y="1474805"/>
            <a:ext cx="215328" cy="541306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6" idx="0"/>
          </p:cNvCxnSpPr>
          <p:nvPr/>
        </p:nvCxnSpPr>
        <p:spPr>
          <a:xfrm flipH="1">
            <a:off x="6420037" y="2780928"/>
            <a:ext cx="324036" cy="340081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7" idx="0"/>
          </p:cNvCxnSpPr>
          <p:nvPr/>
        </p:nvCxnSpPr>
        <p:spPr>
          <a:xfrm>
            <a:off x="10272464" y="2780928"/>
            <a:ext cx="540060" cy="340083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9" idx="0"/>
          </p:cNvCxnSpPr>
          <p:nvPr/>
        </p:nvCxnSpPr>
        <p:spPr>
          <a:xfrm>
            <a:off x="6284228" y="3960359"/>
            <a:ext cx="165472" cy="792698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7" idx="3"/>
          </p:cNvCxnSpPr>
          <p:nvPr/>
        </p:nvCxnSpPr>
        <p:spPr>
          <a:xfrm flipH="1">
            <a:off x="10722139" y="3973787"/>
            <a:ext cx="90385" cy="805898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698337"/>
            <a:ext cx="1609673" cy="1391412"/>
          </a:xfrm>
          <a:prstGeom prst="rect">
            <a:avLst/>
          </a:prstGeom>
        </p:spPr>
      </p:pic>
      <p:sp>
        <p:nvSpPr>
          <p:cNvPr id="72" name="Равнобедренный треугольник 71"/>
          <p:cNvSpPr/>
          <p:nvPr/>
        </p:nvSpPr>
        <p:spPr>
          <a:xfrm>
            <a:off x="7990947" y="3085925"/>
            <a:ext cx="1484318" cy="904542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МФЦ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496687" y="4295464"/>
            <a:ext cx="2255465" cy="2445903"/>
          </a:xfrm>
          <a:prstGeom prst="roundRect">
            <a:avLst/>
          </a:prstGeom>
          <a:ln>
            <a:solidFill>
              <a:srgbClr val="6CB5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Пациентоориенти-рованный</a:t>
            </a:r>
            <a:r>
              <a:rPr lang="ru-RU" sz="1600" dirty="0"/>
              <a:t> подход помогают реализовать персонал центров госуслуг </a:t>
            </a:r>
          </a:p>
          <a:p>
            <a:pPr algn="ctr"/>
            <a:r>
              <a:rPr lang="ru-RU" sz="1600" dirty="0"/>
              <a:t>«Мои документы»</a:t>
            </a:r>
          </a:p>
        </p:txBody>
      </p:sp>
      <p:cxnSp>
        <p:nvCxnSpPr>
          <p:cNvPr id="89" name="Прямая со стрелкой 88"/>
          <p:cNvCxnSpPr>
            <a:endCxn id="72" idx="0"/>
          </p:cNvCxnSpPr>
          <p:nvPr/>
        </p:nvCxnSpPr>
        <p:spPr>
          <a:xfrm flipH="1">
            <a:off x="8733106" y="2780928"/>
            <a:ext cx="2418" cy="304997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cxnSpLocks/>
            <a:stCxn id="72" idx="3"/>
            <a:endCxn id="78" idx="0"/>
          </p:cNvCxnSpPr>
          <p:nvPr/>
        </p:nvCxnSpPr>
        <p:spPr>
          <a:xfrm flipH="1">
            <a:off x="8624420" y="3990467"/>
            <a:ext cx="108686" cy="304997"/>
          </a:xfrm>
          <a:prstGeom prst="straightConnector1">
            <a:avLst/>
          </a:prstGeom>
          <a:ln>
            <a:solidFill>
              <a:srgbClr val="6CB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5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56" y="149934"/>
            <a:ext cx="10515600" cy="432048"/>
          </a:xfrm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Травматологический пункт </a:t>
            </a:r>
          </a:p>
        </p:txBody>
      </p:sp>
      <p:sp>
        <p:nvSpPr>
          <p:cNvPr id="29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263352" y="836712"/>
            <a:ext cx="5975272" cy="5184576"/>
          </a:xfrm>
          <a:prstGeom prst="roundRect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территории головного здания ГБУЗ «ГП № 9 ДЗМ» располагается отделение неотложной травматологии и ортопедии ГБУЗ «ГП № 19 ДЗМ»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(в составе травматологический пункт)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Оказывает первичную медико-санитарную помощь по профилю «травматология и ортопедия» районам Марьино и Люблино в плановой и неотложной форме.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908720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60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9488" y="2276872"/>
            <a:ext cx="7533024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"/>
            <a:ext cx="12192000" cy="1196753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90000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</a:t>
            </a:r>
            <a:b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«Городская поликлиника № 9</a:t>
            </a:r>
            <a:b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Департамента здравоохранения г. Москвы»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71464" cy="126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9350FC1E-8F5C-4C6B-9E53-A47F6587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488" y="6525344"/>
            <a:ext cx="1584176" cy="245443"/>
          </a:xfrm>
          <a:ln>
            <a:noFill/>
          </a:ln>
        </p:spPr>
        <p:txBody>
          <a:bodyPr lIns="0" tIns="0" rIns="0" bIns="0" anchor="ctr">
            <a:noAutofit/>
          </a:bodyPr>
          <a:lstStyle/>
          <a:p>
            <a:pPr fontAlgn="base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gp9@zdrav.mos.ru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"/>
            <a:ext cx="1343472" cy="1196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170145"/>
            <a:ext cx="5103693" cy="36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8904312" y="3255545"/>
            <a:ext cx="1077591" cy="523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100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32956" y="3292825"/>
            <a:ext cx="1152128" cy="449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70AD47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>
                <a:solidFill>
                  <a:srgbClr val="70AD47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7,4</a:t>
            </a:r>
            <a:r>
              <a:rPr lang="en-US" sz="3000" b="1" dirty="0">
                <a:solidFill>
                  <a:srgbClr val="70AD47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>
              <a:solidFill>
                <a:srgbClr val="70AD47"/>
              </a:solidFill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8793" y="1758569"/>
            <a:ext cx="1182671" cy="51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70C0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>
                <a:solidFill>
                  <a:srgbClr val="0070C0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8,5</a:t>
            </a:r>
            <a:r>
              <a:rPr lang="en-US" sz="3000" b="1" dirty="0">
                <a:solidFill>
                  <a:srgbClr val="0070C0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7332" y="4859549"/>
            <a:ext cx="1152127" cy="479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ED7D31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>
                <a:solidFill>
                  <a:srgbClr val="ED7D31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8,1</a:t>
            </a:r>
            <a:r>
              <a:rPr lang="en-US" sz="3000" b="1" dirty="0">
                <a:solidFill>
                  <a:srgbClr val="ED7D31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>
              <a:solidFill>
                <a:srgbClr val="ED7D31"/>
              </a:solidFill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1ECE30E-FCF6-4437-A6EE-866B35EF68F1}"/>
              </a:ext>
            </a:extLst>
          </p:cNvPr>
          <p:cNvSpPr/>
          <p:nvPr/>
        </p:nvSpPr>
        <p:spPr>
          <a:xfrm>
            <a:off x="132956" y="1557263"/>
            <a:ext cx="994491" cy="960202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82280" y="1425345"/>
            <a:ext cx="3314638" cy="1224038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5925" y="1694554"/>
            <a:ext cx="21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средняя доступность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врачей общей практики, 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терапевтов в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20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23 году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1ECE30E-FCF6-4437-A6EE-866B35EF68F1}"/>
              </a:ext>
            </a:extLst>
          </p:cNvPr>
          <p:cNvSpPr/>
          <p:nvPr/>
        </p:nvSpPr>
        <p:spPr>
          <a:xfrm>
            <a:off x="138198" y="3021894"/>
            <a:ext cx="994491" cy="960202"/>
          </a:xfrm>
          <a:prstGeom prst="ellipse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82280" y="2905465"/>
            <a:ext cx="3314638" cy="1224038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8607" y="316162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20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23 году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1ECE30E-FCF6-4437-A6EE-866B35EF68F1}"/>
              </a:ext>
            </a:extLst>
          </p:cNvPr>
          <p:cNvSpPr/>
          <p:nvPr/>
        </p:nvSpPr>
        <p:spPr>
          <a:xfrm>
            <a:off x="132955" y="4565721"/>
            <a:ext cx="994491" cy="960202"/>
          </a:xfrm>
          <a:prstGeom prst="ellipse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54580" y="4428880"/>
            <a:ext cx="3314638" cy="1224038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95121" y="471773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II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в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20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23 году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33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896496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36752" y="131101"/>
            <a:ext cx="11519888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>
                <a:solidFill>
                  <a:prstClr val="black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r>
              <a:rPr lang="en-US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8799850" y="2916911"/>
            <a:ext cx="2624742" cy="1224038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1ECE30E-FCF6-4437-A6EE-866B35EF68F1}"/>
              </a:ext>
            </a:extLst>
          </p:cNvPr>
          <p:cNvSpPr/>
          <p:nvPr/>
        </p:nvSpPr>
        <p:spPr>
          <a:xfrm>
            <a:off x="8904312" y="3017934"/>
            <a:ext cx="994491" cy="960202"/>
          </a:xfrm>
          <a:prstGeom prst="ellipse">
            <a:avLst/>
          </a:prstGeom>
          <a:solidFill>
            <a:schemeClr val="accent6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958237" y="3157469"/>
            <a:ext cx="155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доступности</a:t>
            </a:r>
          </a:p>
        </p:txBody>
      </p:sp>
      <p:sp>
        <p:nvSpPr>
          <p:cNvPr id="36" name="Прямоугольник: скругленные углы 10">
            <a:extLst>
              <a:ext uri="{FF2B5EF4-FFF2-40B4-BE49-F238E27FC236}">
                <a16:creationId xmlns:a16="http://schemas.microsoft.com/office/drawing/2014/main" id="{BD065E54-EA61-4D57-A0D0-CF23E47AA89A}"/>
              </a:ext>
            </a:extLst>
          </p:cNvPr>
          <p:cNvSpPr/>
          <p:nvPr/>
        </p:nvSpPr>
        <p:spPr>
          <a:xfrm>
            <a:off x="3990890" y="1425345"/>
            <a:ext cx="4337358" cy="4227573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60796" y="1957140"/>
            <a:ext cx="3945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Доступность врачей-терапевтов и врачей-специалистов 1 уровня (ЛОР, хирург, офтальмолог) находилась на стабильно высоком уровне.</a:t>
            </a:r>
          </a:p>
          <a:p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Показатель доступности врачей-специалистов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II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уровня несколько снижен, что связано с листками  нетрудоспособности единственных врачей определенной специальности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4295800" y="853823"/>
            <a:ext cx="7560840" cy="581553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77932237"/>
              </p:ext>
            </p:extLst>
          </p:nvPr>
        </p:nvGraphicFramePr>
        <p:xfrm>
          <a:off x="6328630" y="1193215"/>
          <a:ext cx="5313787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3" y="1484784"/>
            <a:ext cx="1836489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908060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посещений в 2023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888088" y="1484784"/>
            <a:ext cx="238082" cy="144016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Профилактические приемы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Приемы по заболеванию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109953755"/>
              </p:ext>
            </p:extLst>
          </p:nvPr>
        </p:nvGraphicFramePr>
        <p:xfrm>
          <a:off x="4808672" y="3009829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968981861"/>
              </p:ext>
            </p:extLst>
          </p:nvPr>
        </p:nvGraphicFramePr>
        <p:xfrm>
          <a:off x="8152311" y="2988798"/>
          <a:ext cx="3159536" cy="322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63614" y="93285"/>
            <a:ext cx="684083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Посещения поликлиники в 2023 году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0" y="933571"/>
            <a:ext cx="4059991" cy="2689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0" y="3907941"/>
            <a:ext cx="4059991" cy="26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6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389050" y="845635"/>
            <a:ext cx="3022943" cy="359147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845" y="1610080"/>
            <a:ext cx="247275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Прошли диспансеризацию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99965" y="2031133"/>
            <a:ext cx="1075932" cy="4885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69 066</a:t>
            </a: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 них: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0081" y="2721347"/>
            <a:ext cx="316835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Итоги диспансеризации:</a:t>
            </a:r>
          </a:p>
          <a:p>
            <a:pPr marL="71755" marR="71755">
              <a:spcAft>
                <a:spcPts val="0"/>
              </a:spcAft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I группа здоровья  9 109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II группа здоровья  11 554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III группа здоровья  48 403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6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742272" y="92500"/>
            <a:ext cx="1080135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Диспансеризация и профилактические осмотры</a:t>
            </a:r>
          </a:p>
        </p:txBody>
      </p:sp>
      <p:sp>
        <p:nvSpPr>
          <p:cNvPr id="28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3889066" y="861295"/>
            <a:ext cx="7951217" cy="3586103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6">
            <a:extLst>
              <a:ext uri="{FF2B5EF4-FFF2-40B4-BE49-F238E27FC236}">
                <a16:creationId xmlns:a16="http://schemas.microsoft.com/office/drawing/2014/main" id="{BF71085E-D7BE-4960-A614-6375F61919E0}"/>
              </a:ext>
            </a:extLst>
          </p:cNvPr>
          <p:cNvSpPr/>
          <p:nvPr/>
        </p:nvSpPr>
        <p:spPr>
          <a:xfrm>
            <a:off x="617509" y="1049803"/>
            <a:ext cx="2551509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01430" y="991126"/>
            <a:ext cx="2073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Диспансеризация</a:t>
            </a:r>
            <a:endParaRPr lang="ru-RU" sz="1600" dirty="0"/>
          </a:p>
        </p:txBody>
      </p:sp>
      <p:sp>
        <p:nvSpPr>
          <p:cNvPr id="24" name="Прямоугольник: скругленные углы 16">
            <a:extLst>
              <a:ext uri="{FF2B5EF4-FFF2-40B4-BE49-F238E27FC236}">
                <a16:creationId xmlns:a16="http://schemas.microsoft.com/office/drawing/2014/main" id="{BF71085E-D7BE-4960-A614-6375F61919E0}"/>
              </a:ext>
            </a:extLst>
          </p:cNvPr>
          <p:cNvSpPr/>
          <p:nvPr/>
        </p:nvSpPr>
        <p:spPr>
          <a:xfrm>
            <a:off x="5389891" y="2129949"/>
            <a:ext cx="5040560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9931" y="2113111"/>
            <a:ext cx="46805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Диспансеризация взрослого населения</a:t>
            </a:r>
          </a:p>
        </p:txBody>
      </p:sp>
      <p:sp>
        <p:nvSpPr>
          <p:cNvPr id="29" name="Прямоугольник: скругленные углы 16">
            <a:extLst>
              <a:ext uri="{FF2B5EF4-FFF2-40B4-BE49-F238E27FC236}">
                <a16:creationId xmlns:a16="http://schemas.microsoft.com/office/drawing/2014/main" id="{BF71085E-D7BE-4960-A614-6375F61919E0}"/>
              </a:ext>
            </a:extLst>
          </p:cNvPr>
          <p:cNvSpPr/>
          <p:nvPr/>
        </p:nvSpPr>
        <p:spPr>
          <a:xfrm>
            <a:off x="5389891" y="3789040"/>
            <a:ext cx="5040560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91944" y="3769295"/>
            <a:ext cx="475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Проведение периодических медицинских осмотров 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805191" y="4143599"/>
            <a:ext cx="1048183" cy="293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4 493 чел</a:t>
            </a:r>
            <a:r>
              <a:rPr lang="ru-RU" sz="11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7332513" y="4162481"/>
            <a:ext cx="989140" cy="27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4 201 чел</a:t>
            </a:r>
            <a:r>
              <a:rPr lang="ru-RU" sz="1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837707" y="4162481"/>
            <a:ext cx="780780" cy="27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95,0 %</a:t>
            </a:r>
          </a:p>
        </p:txBody>
      </p:sp>
      <p:sp>
        <p:nvSpPr>
          <p:cNvPr id="34" name="Овал 33"/>
          <p:cNvSpPr/>
          <p:nvPr/>
        </p:nvSpPr>
        <p:spPr>
          <a:xfrm>
            <a:off x="4950113" y="1020457"/>
            <a:ext cx="691772" cy="685868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398419" y="983736"/>
            <a:ext cx="691772" cy="685868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86209" y="1005469"/>
            <a:ext cx="691772" cy="685868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71" y="1160403"/>
            <a:ext cx="396929" cy="3969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32" y="1100054"/>
            <a:ext cx="435345" cy="4353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68" y="1096345"/>
            <a:ext cx="439054" cy="439054"/>
          </a:xfrm>
          <a:prstGeom prst="rect">
            <a:avLst/>
          </a:prstGeom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4795265" y="2643269"/>
            <a:ext cx="1068033" cy="28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73 843 чел.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7288525" y="2636912"/>
            <a:ext cx="1116124" cy="32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69 066 чел.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827827" y="2620088"/>
            <a:ext cx="720006" cy="304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100 </a:t>
            </a:r>
            <a:r>
              <a:rPr lang="ru-RU" sz="12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5" name="Прямоугольник: скругленные углы 16">
            <a:extLst>
              <a:ext uri="{FF2B5EF4-FFF2-40B4-BE49-F238E27FC236}">
                <a16:creationId xmlns:a16="http://schemas.microsoft.com/office/drawing/2014/main" id="{BF71085E-D7BE-4960-A614-6375F61919E0}"/>
              </a:ext>
            </a:extLst>
          </p:cNvPr>
          <p:cNvSpPr/>
          <p:nvPr/>
        </p:nvSpPr>
        <p:spPr>
          <a:xfrm>
            <a:off x="4805191" y="3140968"/>
            <a:ext cx="6252661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058159" y="3152001"/>
            <a:ext cx="622241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Углубленная диспансеризация 5 310 чел. (переболевшие 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COVID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19)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28047" y="1711841"/>
            <a:ext cx="879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959591" y="1714814"/>
            <a:ext cx="1734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Факт выполнения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344930" y="1699782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Доля выполнения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2" y="4581166"/>
            <a:ext cx="3240684" cy="216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18" y="4572054"/>
            <a:ext cx="3304488" cy="220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63" y="4559442"/>
            <a:ext cx="3235859" cy="215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77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218566" y="1054384"/>
            <a:ext cx="4464496" cy="4323922"/>
          </a:xfrm>
          <a:prstGeom prst="ellipse">
            <a:avLst/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6" y="1628367"/>
            <a:ext cx="1584176" cy="158417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849700" y="3233108"/>
            <a:ext cx="3276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по вакцинации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2023 год выполнены более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75714" y="4005064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390175" y="3356992"/>
            <a:ext cx="833478" cy="0"/>
          </a:xfrm>
          <a:prstGeom prst="straightConnector1">
            <a:avLst/>
          </a:prstGeom>
          <a:ln w="28575" cap="rnd" cmpd="sng">
            <a:solidFill>
              <a:srgbClr val="B7E4E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9323" y="135087"/>
            <a:ext cx="11161315" cy="47263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Выполнение плана профилактических прививок 2023 год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336752" y="857368"/>
            <a:ext cx="6094706" cy="52359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22878"/>
              </p:ext>
            </p:extLst>
          </p:nvPr>
        </p:nvGraphicFramePr>
        <p:xfrm>
          <a:off x="551384" y="1412776"/>
          <a:ext cx="5657510" cy="432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452">
                  <a:extLst>
                    <a:ext uri="{9D8B030D-6E8A-4147-A177-3AD203B41FA5}">
                      <a16:colId xmlns:a16="http://schemas.microsoft.com/office/drawing/2014/main" val="748042603"/>
                    </a:ext>
                  </a:extLst>
                </a:gridCol>
                <a:gridCol w="764528">
                  <a:extLst>
                    <a:ext uri="{9D8B030D-6E8A-4147-A177-3AD203B41FA5}">
                      <a16:colId xmlns:a16="http://schemas.microsoft.com/office/drawing/2014/main" val="1660151499"/>
                    </a:ext>
                  </a:extLst>
                </a:gridCol>
                <a:gridCol w="764530">
                  <a:extLst>
                    <a:ext uri="{9D8B030D-6E8A-4147-A177-3AD203B41FA5}">
                      <a16:colId xmlns:a16="http://schemas.microsoft.com/office/drawing/2014/main" val="300525442"/>
                    </a:ext>
                  </a:extLst>
                </a:gridCol>
              </a:tblGrid>
              <a:tr h="57107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Вакцина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sng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2023</a:t>
                      </a:r>
                      <a:r>
                        <a:rPr lang="ru-RU" sz="1800" b="1" i="0" u="sng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в%</a:t>
                      </a:r>
                      <a:endParaRPr lang="ru-RU" sz="18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sng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ru-RU" sz="1800" b="1" i="0" u="sng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в%</a:t>
                      </a:r>
                      <a:endParaRPr lang="ru-RU" sz="18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4104275207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Вакцинация против гепатита 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100,2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108,3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1408113833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Вакцинация против гепатита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89,8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3784219163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Ревакцинация против гепатита 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99,7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96,4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4244720621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Корь: вакцинация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115,4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98,6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3826116043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Корь ревакцинация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109,8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3858197998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Краснуха: вакцинация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100,0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1302220358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Краснуха: ревакцинация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99,4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883670657"/>
                  </a:ext>
                </a:extLst>
              </a:tr>
              <a:tr h="571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 Вакцинация</a:t>
                      </a:r>
                      <a:r>
                        <a:rPr lang="ru-RU" sz="1800" u="none" strike="noStrike" baseline="0" dirty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против дифтерии и  столбняка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102,1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376255200"/>
                  </a:ext>
                </a:extLst>
              </a:tr>
              <a:tr h="571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 Ревакцинация против дифтерии и    столбняка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98,8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100,3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3021147440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Грипп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99,7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470464680"/>
                  </a:ext>
                </a:extLst>
              </a:tr>
              <a:tr h="2900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Пневмо</a:t>
                      </a:r>
                      <a:r>
                        <a:rPr lang="ru-RU" sz="1800" u="none" strike="noStrike" dirty="0">
                          <a:effectLst/>
                        </a:rPr>
                        <a:t> 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152,1</a:t>
                      </a:r>
                    </a:p>
                  </a:txBody>
                  <a:tcPr marL="8862" marR="8862" marT="88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8862" marR="8862" marT="8862" marB="0" anchor="ctr"/>
                </a:tc>
                <a:extLst>
                  <a:ext uri="{0D108BD9-81ED-4DB2-BD59-A6C34878D82A}">
                    <a16:rowId xmlns:a16="http://schemas.microsoft.com/office/drawing/2014/main" val="215706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Основные показатели.</a:t>
            </a:r>
            <a:r>
              <a:rPr lang="en-US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Инвалиды и участники ВОВ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33">
            <a:extLst>
              <a:ext uri="{FF2B5EF4-FFF2-40B4-BE49-F238E27FC236}">
                <a16:creationId xmlns:a16="http://schemas.microsoft.com/office/drawing/2014/main" id="{66302F41-7636-4C90-A689-DD8B1E1A4DD3}"/>
              </a:ext>
            </a:extLst>
          </p:cNvPr>
          <p:cNvSpPr/>
          <p:nvPr/>
        </p:nvSpPr>
        <p:spPr>
          <a:xfrm>
            <a:off x="4655840" y="836712"/>
            <a:ext cx="7232278" cy="54055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66365139"/>
              </p:ext>
            </p:extLst>
          </p:nvPr>
        </p:nvGraphicFramePr>
        <p:xfrm>
          <a:off x="5204869" y="1798686"/>
          <a:ext cx="6132388" cy="4249153"/>
        </p:xfrm>
        <a:graphic>
          <a:graphicData uri="http://schemas.openxmlformats.org/drawingml/2006/table">
            <a:tbl>
              <a:tblPr/>
              <a:tblGrid>
                <a:gridCol w="2778890">
                  <a:extLst>
                    <a:ext uri="{9D8B030D-6E8A-4147-A177-3AD203B41FA5}">
                      <a16:colId xmlns:a16="http://schemas.microsoft.com/office/drawing/2014/main" val="1578855040"/>
                    </a:ext>
                  </a:extLst>
                </a:gridCol>
                <a:gridCol w="2155588">
                  <a:extLst>
                    <a:ext uri="{9D8B030D-6E8A-4147-A177-3AD203B41FA5}">
                      <a16:colId xmlns:a16="http://schemas.microsoft.com/office/drawing/2014/main" val="2429973388"/>
                    </a:ext>
                  </a:extLst>
                </a:gridCol>
                <a:gridCol w="1197910">
                  <a:extLst>
                    <a:ext uri="{9D8B030D-6E8A-4147-A177-3AD203B41FA5}">
                      <a16:colId xmlns:a16="http://schemas.microsoft.com/office/drawing/2014/main" val="2364662008"/>
                    </a:ext>
                  </a:extLst>
                </a:gridCol>
              </a:tblGrid>
              <a:tr h="259338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 ВОВ, в том числе инвалиды ВОВ    </a:t>
                      </a:r>
                    </a:p>
                  </a:txBody>
                  <a:tcPr marL="8257" marR="8257" marT="82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BE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BE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327716"/>
                  </a:ext>
                </a:extLst>
              </a:tr>
              <a:tr h="7480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Наименование показателей </a:t>
                      </a:r>
                    </a:p>
                  </a:txBody>
                  <a:tcPr marL="8257" marR="8257" marT="82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BE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год, предшествующий отчетному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BE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период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BE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02957"/>
                  </a:ext>
                </a:extLst>
              </a:tr>
              <a:tr h="498727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под диспансерным наблюдением на конец года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481748"/>
                  </a:ext>
                </a:extLst>
              </a:tr>
              <a:tr h="498727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с диспансерного наблюдения в течение года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935469"/>
                  </a:ext>
                </a:extLst>
              </a:tr>
              <a:tr h="249363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выехало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275334"/>
                  </a:ext>
                </a:extLst>
              </a:tr>
              <a:tr h="249363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22828"/>
                  </a:ext>
                </a:extLst>
              </a:tr>
              <a:tr h="498727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по группам инвалидности: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78885"/>
                  </a:ext>
                </a:extLst>
              </a:tr>
              <a:tr h="4987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55512"/>
                  </a:ext>
                </a:extLst>
              </a:tr>
              <a:tr h="2493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614486"/>
                  </a:ext>
                </a:extLst>
              </a:tr>
              <a:tr h="249363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стационарное лечение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B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88765"/>
                  </a:ext>
                </a:extLst>
              </a:tr>
              <a:tr h="249363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58649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4869" y="1135492"/>
            <a:ext cx="6628961" cy="553998"/>
          </a:xfrm>
        </p:spPr>
        <p:txBody>
          <a:bodyPr lIns="0" tIns="0" rIns="0" bIns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Диспансеризация участников и инвалидов ВОВ проводилась на дому в период с января по март 2023 года, осмотрены 100%. </a:t>
            </a: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" y="836712"/>
            <a:ext cx="4179816" cy="267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" y="3758638"/>
            <a:ext cx="4179816" cy="278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08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104">
            <a:extLst>
              <a:ext uri="{FF2B5EF4-FFF2-40B4-BE49-F238E27FC236}">
                <a16:creationId xmlns:a16="http://schemas.microsoft.com/office/drawing/2014/main" id="{E62A6B42-C352-43EC-A386-15AAA87DEAC6}"/>
              </a:ext>
            </a:extLst>
          </p:cNvPr>
          <p:cNvSpPr/>
          <p:nvPr/>
        </p:nvSpPr>
        <p:spPr>
          <a:xfrm>
            <a:off x="336056" y="717777"/>
            <a:ext cx="11519888" cy="5368512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838200" y="905535"/>
            <a:ext cx="10515600" cy="4938382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595581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595581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595581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595581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595581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603687" y="2072183"/>
            <a:ext cx="1584101" cy="7563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</a:t>
            </a:r>
          </a:p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системы кровообращения</a:t>
            </a: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328563" y="2072183"/>
            <a:ext cx="1584101" cy="7563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дыхания</a:t>
            </a: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156233" y="2072183"/>
            <a:ext cx="1584100" cy="7563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пищеварения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956432" y="2037774"/>
            <a:ext cx="1584101" cy="7563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</a:t>
            </a:r>
            <a:r>
              <a:rPr lang="ru-RU" sz="1600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костно</a:t>
            </a: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-мышечной системы</a:t>
            </a: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825795" y="2036053"/>
            <a:ext cx="1335463" cy="7563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мочеполовой системы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2618135" y="115279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299722"/>
            <a:ext cx="582686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5" y="115279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5" y="115279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5" y="115279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5" y="115279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316030"/>
            <a:ext cx="491474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299301"/>
            <a:ext cx="562430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341678"/>
            <a:ext cx="537834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322630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077024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74944712"/>
              </p:ext>
            </p:extLst>
          </p:nvPr>
        </p:nvGraphicFramePr>
        <p:xfrm>
          <a:off x="2222643" y="2566868"/>
          <a:ext cx="9057933" cy="316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838200" y="9235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Показатели</a:t>
            </a:r>
            <a:r>
              <a:rPr lang="en-US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заболеваемости</a:t>
            </a:r>
          </a:p>
        </p:txBody>
      </p:sp>
    </p:spTree>
    <p:extLst>
      <p:ext uri="{BB962C8B-B14F-4D97-AF65-F5344CB8AC3E}">
        <p14:creationId xmlns:p14="http://schemas.microsoft.com/office/powerpoint/2010/main" val="318043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3" y="5229199"/>
            <a:ext cx="6075177" cy="138298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6360" y="6520258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Прямоугольник: скругленные углы 107">
            <a:extLst>
              <a:ext uri="{FF2B5EF4-FFF2-40B4-BE49-F238E27FC236}">
                <a16:creationId xmlns:a16="http://schemas.microsoft.com/office/drawing/2014/main" id="{0DB39DC9-0979-434F-A825-0A71DD1F86D2}"/>
              </a:ext>
            </a:extLst>
          </p:cNvPr>
          <p:cNvSpPr/>
          <p:nvPr/>
        </p:nvSpPr>
        <p:spPr>
          <a:xfrm>
            <a:off x="336752" y="141489"/>
            <a:ext cx="11519888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6752" y="141452"/>
            <a:ext cx="11231856" cy="431453"/>
          </a:xfrm>
        </p:spPr>
        <p:txBody>
          <a:bodyPr anchor="t">
            <a:noAutofit/>
          </a:bodyPr>
          <a:lstStyle/>
          <a:p>
            <a:pPr algn="ctr"/>
            <a:r>
              <a:rPr lang="ru-RU" sz="3000" dirty="0" smtClean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Отделение ОРВИ</a:t>
            </a:r>
            <a:endParaRPr lang="ru-RU" sz="30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3156"/>
              </p:ext>
            </p:extLst>
          </p:nvPr>
        </p:nvGraphicFramePr>
        <p:xfrm>
          <a:off x="336752" y="932126"/>
          <a:ext cx="3671016" cy="418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379" y="840384"/>
            <a:ext cx="4464496" cy="3212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4087" y="1279622"/>
            <a:ext cx="461508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Отделение ОРВИ осуществляет прием пациентов с острыми респираторными вирусными инфекциями, гриппом, новой коронавирусной инфекцией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COVID-19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внебольничной пневмонией вирусной и бактериальной этиологии. </a:t>
            </a:r>
          </a:p>
          <a:p>
            <a:pPr algn="ctr">
              <a:spcAft>
                <a:spcPts val="200"/>
              </a:spcAft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период подъёма заболеваемости увеличивается количество функционирующих кабинетов.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710" y="53199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Показатели заболеваемости COVID-19  – </a:t>
            </a:r>
            <a:r>
              <a:rPr lang="ru-RU" b="1" dirty="0"/>
              <a:t>4 381</a:t>
            </a:r>
            <a:r>
              <a:rPr lang="ru-RU" dirty="0"/>
              <a:t>, в том числе </a:t>
            </a:r>
            <a:r>
              <a:rPr lang="ru-RU" dirty="0" err="1"/>
              <a:t>коронавирусная</a:t>
            </a:r>
            <a:r>
              <a:rPr lang="ru-RU" dirty="0"/>
              <a:t> пневмония – </a:t>
            </a:r>
            <a:r>
              <a:rPr lang="ru-RU" b="1" dirty="0"/>
              <a:t>66</a:t>
            </a:r>
          </a:p>
          <a:p>
            <a:pPr algn="ctr"/>
            <a:r>
              <a:rPr lang="ru-RU" dirty="0" smtClean="0"/>
              <a:t>Показатели </a:t>
            </a:r>
            <a:r>
              <a:rPr lang="ru-RU" dirty="0"/>
              <a:t>заболеваемости ОРВИ -  </a:t>
            </a:r>
            <a:r>
              <a:rPr lang="ru-RU" b="1" dirty="0"/>
              <a:t>24 845</a:t>
            </a:r>
            <a:r>
              <a:rPr lang="ru-RU" dirty="0"/>
              <a:t>, грипп – </a:t>
            </a:r>
            <a:r>
              <a:rPr lang="ru-RU" b="1" dirty="0"/>
              <a:t>31</a:t>
            </a:r>
            <a:r>
              <a:rPr lang="ru-RU" dirty="0"/>
              <a:t>,  пневмония бактериальная - </a:t>
            </a:r>
            <a:r>
              <a:rPr lang="ru-RU" b="1" dirty="0"/>
              <a:t>216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02" y="1177337"/>
            <a:ext cx="3143672" cy="16288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02" y="3119944"/>
            <a:ext cx="3143672" cy="17683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420460"/>
            <a:ext cx="3287688" cy="18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6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1493</Words>
  <Application>Microsoft Office PowerPoint</Application>
  <PresentationFormat>Широкоэкранный</PresentationFormat>
  <Paragraphs>323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Repo Bold</vt:lpstr>
      <vt:lpstr>Roboto</vt:lpstr>
      <vt:lpstr>Times New Roman</vt:lpstr>
      <vt:lpstr>Verdana</vt:lpstr>
      <vt:lpstr>Тема Office</vt:lpstr>
      <vt:lpstr>1_Тема Office</vt:lpstr>
      <vt:lpstr>Презентация PowerPoint</vt:lpstr>
      <vt:lpstr>Основные показатели</vt:lpstr>
      <vt:lpstr>Презентация PowerPoint</vt:lpstr>
      <vt:lpstr>Посещения поликлиники в 2023 году </vt:lpstr>
      <vt:lpstr>Диспансеризация и профилактические осмотры</vt:lpstr>
      <vt:lpstr>Выполнение плана профилактических прививок 2023 год </vt:lpstr>
      <vt:lpstr> Диспансеризация участников и инвалидов ВОВ проводилась на дому в период с января по март 2023 года, осмотрены 100%. </vt:lpstr>
      <vt:lpstr>Показатели заболеваемости</vt:lpstr>
      <vt:lpstr>Отделение ОРВИ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Кадровое развитие</vt:lpstr>
      <vt:lpstr>Павильон «Здоровая Москва»</vt:lpstr>
      <vt:lpstr>Проект «Хроники»</vt:lpstr>
      <vt:lpstr>Проект «Персональный помощник» </vt:lpstr>
      <vt:lpstr>Проект «Диспансерное Динамическое Наблюдение» </vt:lpstr>
      <vt:lpstr>Льготное лекарственное обеспечение</vt:lpstr>
      <vt:lpstr>«РЕЦЕПТ ДОЛГОЛЕТИЯ» совместный проект ДТСЗН и ДЗМ</vt:lpstr>
      <vt:lpstr>Участие в проекте Телемедицина</vt:lpstr>
      <vt:lpstr>Цифровизация</vt:lpstr>
      <vt:lpstr>Травматологический пункт </vt:lpstr>
      <vt:lpstr>gp9@zdrav.mos.ru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3AB-KDO2</cp:lastModifiedBy>
  <cp:revision>643</cp:revision>
  <cp:lastPrinted>2019-02-21T07:39:25Z</cp:lastPrinted>
  <dcterms:created xsi:type="dcterms:W3CDTF">2019-02-11T07:19:05Z</dcterms:created>
  <dcterms:modified xsi:type="dcterms:W3CDTF">2024-01-18T11:24:49Z</dcterms:modified>
</cp:coreProperties>
</file>