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84" r:id="rId14"/>
    <p:sldId id="294" r:id="rId15"/>
    <p:sldId id="295" r:id="rId16"/>
    <p:sldId id="272" r:id="rId17"/>
    <p:sldId id="281" r:id="rId18"/>
    <p:sldId id="269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6"/>
    <a:srgbClr val="6CB5FF"/>
    <a:srgbClr val="D3EFF5"/>
    <a:srgbClr val="B7E4EF"/>
    <a:srgbClr val="49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8" autoAdjust="0"/>
    <p:restoredTop sz="94660"/>
  </p:normalViewPr>
  <p:slideViewPr>
    <p:cSldViewPr>
      <p:cViewPr>
        <p:scale>
          <a:sx n="90" d="100"/>
          <a:sy n="90" d="100"/>
        </p:scale>
        <p:origin x="-366" y="-150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3.5374052623464644E-2"/>
                  <c:y val="-0.133248391461417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</a:t>
                    </a:r>
                    <a:r>
                      <a:rPr lang="ru-RU" baseline="0" dirty="0" smtClean="0"/>
                      <a:t> 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6.0109943097845009E-2"/>
                  <c:y val="-4.09809246474495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80 353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13 508 человек старше трудоспособного возраста)</c:v>
                </c:pt>
                <c:pt idx="1">
                  <c:v>Женщины (из них 31 975 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59109</c:v>
                </c:pt>
                <c:pt idx="1">
                  <c:v>80353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pPr>
            <a:r>
              <a:rPr lang="ru-RU"/>
              <a:t>Врачи</a:t>
            </a:r>
          </a:p>
        </c:rich>
      </c:tx>
      <c:layout>
        <c:manualLayout>
          <c:xMode val="edge"/>
          <c:yMode val="edge"/>
          <c:x val="0.36306184233497868"/>
          <c:y val="3.134606902113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21626251183730902"/>
                  <c:y val="1.162208281145802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191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1757952820057031"/>
                  <c:y val="-8.522860728402600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44,5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10349908211257"/>
                      <c:h val="0.192190509425478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Занята 191 ставка</c:v>
                </c:pt>
                <c:pt idx="1">
                  <c:v>Свободно 44,5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</c:v>
                </c:pt>
                <c:pt idx="1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50139931541997"/>
          <c:y val="0.78786770470270351"/>
          <c:w val="0.72440529094650863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Roboto" panose="0200000000000000000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pPr>
            <a:r>
              <a:rPr lang="ru-RU"/>
              <a:t>Средний мед. персонал</a:t>
            </a:r>
          </a:p>
        </c:rich>
      </c:tx>
      <c:layout>
        <c:manualLayout>
          <c:xMode val="edge"/>
          <c:yMode val="edge"/>
          <c:x val="0.1060808058363885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1952661675157786"/>
                  <c:y val="1.743342925873074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198,5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/>
                        <a:ea typeface="+mn-ea"/>
                        <a:cs typeface="+mn-cs"/>
                      </a:defRPr>
                    </a:pPr>
                    <a:r>
                      <a:rPr lang="en-US" dirty="0"/>
                      <a:t>(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dLbl>
              <c:idx val="1"/>
              <c:layout>
                <c:manualLayout>
                  <c:x val="-0.11548005909396311"/>
                  <c:y val="-8.32915934821163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59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2,9</a:t>
                    </a:r>
                    <a:r>
                      <a:rPr lang="en-US" dirty="0" smtClean="0"/>
                      <a:t>)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220234788727176"/>
                      <c:h val="0.202882825612020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198,5 ставки</c:v>
                </c:pt>
                <c:pt idx="1">
                  <c:v>Свободно 59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198.5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69701250125648"/>
          <c:y val="0.80336381511798083"/>
          <c:w val="0.66141625798191728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Roboto" panose="0200000000000000000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pPr>
            <a:r>
              <a:rPr lang="ru-RU"/>
              <a:t>Прочие</a:t>
            </a:r>
          </a:p>
        </c:rich>
      </c:tx>
      <c:layout>
        <c:manualLayout>
          <c:xMode val="edge"/>
          <c:yMode val="edge"/>
          <c:x val="0.33366696028483606"/>
          <c:y val="3.134606902113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514"/>
                  <c:y val="-1.16220828114580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133,5</a:t>
                    </a:r>
                  </a:p>
                  <a:p>
                    <a:r>
                      <a:rPr lang="en-US" dirty="0" smtClean="0"/>
                      <a:t>(</a:t>
                    </a:r>
                    <a:r>
                      <a:rPr lang="ru-RU" dirty="0" smtClean="0"/>
                      <a:t>87,5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4697424492516706"/>
                  <c:y val="-5.42363864534710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r>
                      <a:rPr lang="en-US" dirty="0" smtClean="0"/>
                      <a:t> (</a:t>
                    </a:r>
                    <a:r>
                      <a:rPr lang="ru-RU" dirty="0" smtClean="0"/>
                      <a:t>12,5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133,5 ставки</c:v>
                </c:pt>
                <c:pt idx="1">
                  <c:v>Свободно 19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133.5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102861586807819E-2"/>
          <c:y val="0.80723784272180032"/>
          <c:w val="0.73280382867512062"/>
          <c:h val="0.15014785363618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Roboto" panose="0200000000000000000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502194609433097E-3"/>
                  <c:y val="1.9934735262320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F5-4D52-B125-CE3E8B159877}"/>
                </c:ext>
              </c:extLst>
            </c:dLbl>
            <c:dLbl>
              <c:idx val="1"/>
              <c:layout>
                <c:manualLayout>
                  <c:x val="-1.7976549080681567E-2"/>
                  <c:y val="2.234832350071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EC-44B6-BED9-22CC41D66562}"/>
                </c:ext>
              </c:extLst>
            </c:dLbl>
            <c:dLbl>
              <c:idx val="2"/>
              <c:layout>
                <c:manualLayout>
                  <c:x val="-1.9893821370792205E-2"/>
                  <c:y val="1.8851001524867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F5-4D52-B125-CE3E8B159877}"/>
                </c:ext>
              </c:extLst>
            </c:dLbl>
            <c:dLbl>
              <c:idx val="3"/>
              <c:layout>
                <c:manualLayout>
                  <c:x val="-2.4193368259054132E-2"/>
                  <c:y val="3.715656036552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4"/>
              <c:layout>
                <c:manualLayout>
                  <c:x val="-1.6737455339194383E-2"/>
                  <c:y val="2.194975089648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5"/>
              <c:layout>
                <c:manualLayout>
                  <c:x val="-2.8637988860090693E-2"/>
                  <c:y val="-1.279426781078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6"/>
              <c:layout>
                <c:manualLayout>
                  <c:x val="-2.3638803462674121E-2"/>
                  <c:y val="3.092260574732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6CB5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2018г</c:v>
                </c:pt>
                <c:pt idx="4">
                  <c:v>I квартал 2019г</c:v>
                </c:pt>
                <c:pt idx="5">
                  <c:v>II квартал 2019г</c:v>
                </c:pt>
                <c:pt idx="6">
                  <c:v>III квартал 2019г</c:v>
                </c:pt>
                <c:pt idx="7">
                  <c:v>IV квартал 2019г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93.4</c:v>
                </c:pt>
                <c:pt idx="1">
                  <c:v>95.8</c:v>
                </c:pt>
                <c:pt idx="2">
                  <c:v>95.3</c:v>
                </c:pt>
                <c:pt idx="3">
                  <c:v>98.3</c:v>
                </c:pt>
                <c:pt idx="4">
                  <c:v>94.1</c:v>
                </c:pt>
                <c:pt idx="5">
                  <c:v>95.5</c:v>
                </c:pt>
                <c:pt idx="6">
                  <c:v>90.8</c:v>
                </c:pt>
                <c:pt idx="7">
                  <c:v>87.8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007559161607522E-2"/>
                  <c:y val="-2.8318714353044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F5-4D52-B125-CE3E8B159877}"/>
                </c:ext>
              </c:extLst>
            </c:dLbl>
            <c:dLbl>
              <c:idx val="1"/>
              <c:layout>
                <c:manualLayout>
                  <c:x val="-1.7976549080681567E-2"/>
                  <c:y val="-1.83950414428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F5-4D52-B125-CE3E8B159877}"/>
                </c:ext>
              </c:extLst>
            </c:dLbl>
            <c:dLbl>
              <c:idx val="2"/>
              <c:layout>
                <c:manualLayout>
                  <c:x val="-2.6735497665243885E-2"/>
                  <c:y val="-2.13657591770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F5-4D52-B125-CE3E8B159877}"/>
                </c:ext>
              </c:extLst>
            </c:dLbl>
            <c:dLbl>
              <c:idx val="3"/>
              <c:layout>
                <c:manualLayout>
                  <c:x val="-1.4954636271187332E-2"/>
                  <c:y val="-1.5464617044115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4"/>
              <c:layout>
                <c:manualLayout>
                  <c:x val="-1.7786913102926349E-2"/>
                  <c:y val="3.092260574732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5"/>
              <c:layout>
                <c:manualLayout>
                  <c:x val="-2.7861598145158678E-2"/>
                  <c:y val="1.99200831403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dLbl>
              <c:idx val="6"/>
              <c:layout>
                <c:manualLayout>
                  <c:x val="-1.6686214208946438E-2"/>
                  <c:y val="-1.107630650704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EC-44B6-BED9-22CC41D66562}"/>
                </c:ext>
              </c:extLst>
            </c:dLbl>
            <c:dLbl>
              <c:idx val="7"/>
              <c:layout>
                <c:manualLayout>
                  <c:x val="-1.3905178507455365E-3"/>
                  <c:y val="1.3291567808450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2018г</c:v>
                </c:pt>
                <c:pt idx="4">
                  <c:v>I квартал 2019г</c:v>
                </c:pt>
                <c:pt idx="5">
                  <c:v>II квартал 2019г</c:v>
                </c:pt>
                <c:pt idx="6">
                  <c:v>III квартал 2019г</c:v>
                </c:pt>
                <c:pt idx="7">
                  <c:v>IV квартал 2019г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93.9</c:v>
                </c:pt>
                <c:pt idx="1">
                  <c:v>96</c:v>
                </c:pt>
                <c:pt idx="2">
                  <c:v>95.9</c:v>
                </c:pt>
                <c:pt idx="3">
                  <c:v>99.1</c:v>
                </c:pt>
                <c:pt idx="4">
                  <c:v>97.4</c:v>
                </c:pt>
                <c:pt idx="5">
                  <c:v>95.2</c:v>
                </c:pt>
                <c:pt idx="6">
                  <c:v>98.7</c:v>
                </c:pt>
                <c:pt idx="7">
                  <c:v>98.4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439816197627842E-2"/>
                  <c:y val="-1.8255671853866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EC-44B6-BED9-22CC41D66562}"/>
                </c:ext>
              </c:extLst>
            </c:dLbl>
            <c:dLbl>
              <c:idx val="1"/>
              <c:layout>
                <c:manualLayout>
                  <c:x val="-2.492913833440925E-2"/>
                  <c:y val="1.72417101259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EC-44B6-BED9-22CC41D66562}"/>
                </c:ext>
              </c:extLst>
            </c:dLbl>
            <c:dLbl>
              <c:idx val="2"/>
              <c:layout>
                <c:manualLayout>
                  <c:x val="-2.1284339221537742E-2"/>
                  <c:y val="2.311180371459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F5-4D52-B125-CE3E8B159877}"/>
                </c:ext>
              </c:extLst>
            </c:dLbl>
            <c:dLbl>
              <c:idx val="3"/>
              <c:layout>
                <c:manualLayout>
                  <c:x val="-1.5295696358200902E-2"/>
                  <c:y val="2.177846061317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4"/>
              <c:layout>
                <c:manualLayout>
                  <c:x val="-1.885312277462399E-2"/>
                  <c:y val="-1.380491536829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5"/>
              <c:layout>
                <c:manualLayout>
                  <c:x val="-2.1019921850706995E-2"/>
                  <c:y val="1.934987139274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6"/>
              <c:layout>
                <c:manualLayout>
                  <c:x val="-1.6686214208946438E-2"/>
                  <c:y val="2.579192102924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dLbl>
              <c:idx val="7"/>
              <c:layout>
                <c:manualLayout>
                  <c:x val="-1.3905178507455365E-3"/>
                  <c:y val="-8.86104520563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2018г</c:v>
                </c:pt>
                <c:pt idx="4">
                  <c:v>I квартал 2019г</c:v>
                </c:pt>
                <c:pt idx="5">
                  <c:v>II квартал 2019г</c:v>
                </c:pt>
                <c:pt idx="6">
                  <c:v>III квартал 2019г</c:v>
                </c:pt>
                <c:pt idx="7">
                  <c:v>IV квартал 2019г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94.6</c:v>
                </c:pt>
                <c:pt idx="1">
                  <c:v>95.1</c:v>
                </c:pt>
                <c:pt idx="2">
                  <c:v>93.7</c:v>
                </c:pt>
                <c:pt idx="3">
                  <c:v>97.2</c:v>
                </c:pt>
                <c:pt idx="4">
                  <c:v>97.5</c:v>
                </c:pt>
                <c:pt idx="5">
                  <c:v>98.2</c:v>
                </c:pt>
                <c:pt idx="6">
                  <c:v>98.1</c:v>
                </c:pt>
                <c:pt idx="7">
                  <c:v>98.7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9847424"/>
        <c:axId val="79848960"/>
      </c:lineChart>
      <c:catAx>
        <c:axId val="798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/>
                <a:ea typeface="Roboto" panose="02000000000000000000" pitchFamily="2" charset="0"/>
                <a:cs typeface="Times New Roman" pitchFamily="18" charset="0"/>
              </a:defRPr>
            </a:pPr>
            <a:endParaRPr lang="ru-RU"/>
          </a:p>
        </c:txPr>
        <c:crossAx val="79848960"/>
        <c:crosses val="autoZero"/>
        <c:auto val="1"/>
        <c:lblAlgn val="ctr"/>
        <c:lblOffset val="100"/>
        <c:noMultiLvlLbl val="0"/>
      </c:catAx>
      <c:valAx>
        <c:axId val="7984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84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7.6469943835283313E-2"/>
                  <c:y val="-7.4918782271127061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627648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0853798479846664"/>
                  <c:y val="-4.9038314883900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627 648</c:v>
                </c:pt>
                <c:pt idx="1">
                  <c:v>С профилактической целью 237 202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627648</c:v>
                </c:pt>
                <c:pt idx="1">
                  <c:v>237202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983506421766025"/>
          <c:y val="7.9713003583915698E-2"/>
          <c:w val="0.50303043958272309"/>
          <c:h val="0.46461293517482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9.7792840467714248E-2"/>
                  <c:y val="5.4673602147444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6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accent6"/>
                        </a:solidFill>
                      </a:rPr>
                      <a:t>49,9</a:t>
                    </a: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%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3.6176198024013617E-2"/>
                  <c:y val="6.48536896917851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49BED8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rgbClr val="49BED8"/>
                        </a:solidFill>
                      </a:rPr>
                      <a:t>13</a:t>
                    </a:r>
                    <a:r>
                      <a:rPr lang="en-US" dirty="0" smtClean="0">
                        <a:solidFill>
                          <a:srgbClr val="49BED8"/>
                        </a:solidFill>
                      </a:rPr>
                      <a:t>%</a:t>
                    </a:r>
                    <a:endParaRPr lang="en-US" dirty="0">
                      <a:solidFill>
                        <a:srgbClr val="49BED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5.6274085815132352E-2"/>
                  <c:y val="7.24547547010260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EEB5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rgbClr val="EEB500"/>
                        </a:solidFill>
                      </a:rPr>
                      <a:t>2,4</a:t>
                    </a:r>
                    <a:r>
                      <a:rPr lang="en-US" dirty="0" smtClean="0">
                        <a:solidFill>
                          <a:srgbClr val="EEB500"/>
                        </a:solidFill>
                      </a:rPr>
                      <a:t>%</a:t>
                    </a:r>
                    <a:endParaRPr lang="en-US" dirty="0">
                      <a:solidFill>
                        <a:srgbClr val="EEB5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9.6469861397369738E-2"/>
                  <c:y val="-1.57059260827286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0,5</a:t>
                    </a:r>
                    <a:r>
                      <a: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8.0391867666644717E-2"/>
                  <c:y val="2.38124627528824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70C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rgbClr val="0070C0"/>
                        </a:solidFill>
                      </a:rPr>
                      <a:t>0,7%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-0.10048975545776342"/>
                  <c:y val="-2.5343399573393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33,5</a:t>
                    </a:r>
                    <a:r>
                      <a:rPr lang="en-US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21760916792843"/>
                      <c:h val="0.13878157312834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 119 069</c:v>
                </c:pt>
                <c:pt idx="1">
                  <c:v>диспансеризация 30 966</c:v>
                </c:pt>
                <c:pt idx="2">
                  <c:v>осмотр в центре здоровья 5 793</c:v>
                </c:pt>
                <c:pt idx="3">
                  <c:v>паллиативная помощь 1 134</c:v>
                </c:pt>
                <c:pt idx="4">
                  <c:v>патронаж 1 617</c:v>
                </c:pt>
                <c:pt idx="5">
                  <c:v>прочие 80040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119069</c:v>
                </c:pt>
                <c:pt idx="1">
                  <c:v>30966</c:v>
                </c:pt>
                <c:pt idx="2">
                  <c:v>5793</c:v>
                </c:pt>
                <c:pt idx="3">
                  <c:v>1134</c:v>
                </c:pt>
                <c:pt idx="4">
                  <c:v>1617</c:v>
                </c:pt>
                <c:pt idx="5">
                  <c:v>80040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9887705030105679E-2"/>
          <c:y val="0.49360508532417491"/>
          <c:w val="0.80375472854241903"/>
          <c:h val="0.42482128365226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79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10048943895559348"/>
                  <c:y val="4.2915481309495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38E-2"/>
                  <c:y val="-5.92813349969928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 26 188</c:v>
                </c:pt>
                <c:pt idx="1">
                  <c:v>активные 7 002</c:v>
                </c:pt>
                <c:pt idx="2">
                  <c:v>диспансерное наблюдение 30 966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26188</c:v>
                </c:pt>
                <c:pt idx="1">
                  <c:v>7002</c:v>
                </c:pt>
                <c:pt idx="2">
                  <c:v>30966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4422852808308808"/>
          <c:w val="0.94245041044001399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919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D9-40CF-9A44-531C5C98C063}"/>
                </c:ext>
              </c:extLst>
            </c:dLbl>
            <c:dLbl>
              <c:idx val="1"/>
              <c:layout>
                <c:manualLayout>
                  <c:x val="2.5770601871392116E-3"/>
                  <c:y val="8.68296313751694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87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D9-40CF-9A44-531C5C98C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13919</c:v>
                </c:pt>
                <c:pt idx="1">
                  <c:v>13387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0E-488A-8CB3-91B0A40DE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19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889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D9-40CF-9A44-531C5C98C063}"/>
                </c:ext>
              </c:extLst>
            </c:dLbl>
            <c:dLbl>
              <c:idx val="1"/>
              <c:layout>
                <c:manualLayout>
                  <c:x val="2.5770601871392116E-3"/>
                  <c:y val="1.157728418335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579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D9-40CF-9A44-531C5C98C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19889</c:v>
                </c:pt>
                <c:pt idx="1">
                  <c:v>17579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0E-488A-8CB3-91B0A40DE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93381376"/>
        <c:axId val="93382912"/>
      </c:barChart>
      <c:catAx>
        <c:axId val="9338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382912"/>
        <c:crosses val="autoZero"/>
        <c:auto val="1"/>
        <c:lblAlgn val="ctr"/>
        <c:lblOffset val="100"/>
        <c:noMultiLvlLbl val="0"/>
      </c:catAx>
      <c:valAx>
        <c:axId val="93382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338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4.1469011507319097E-2"/>
          <c:w val="1"/>
          <c:h val="5.6008074927818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.10727964170289114"/>
          <c:w val="0.96990051549407053"/>
          <c:h val="0.75874976699762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ru-RU" baseline="0" dirty="0" smtClean="0"/>
                      <a:t> 144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2D-4CCE-B530-A0EED912F8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357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2D-4CCE-B530-A0EED912F89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11 </a:t>
                    </a:r>
                    <a:r>
                      <a:rPr lang="ru-RU" dirty="0" smtClean="0"/>
                      <a:t>343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2D-4CCE-B530-A0EED912F8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894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2D-4CCE-B530-A0EED912F8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7 697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2D-4CCE-B530-A0EED912F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0" tIns="36000" rIns="36000" bIns="3600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42144</c:v>
                </c:pt>
                <c:pt idx="1">
                  <c:v>39357</c:v>
                </c:pt>
                <c:pt idx="2">
                  <c:v>11343</c:v>
                </c:pt>
                <c:pt idx="3">
                  <c:v>28894</c:v>
                </c:pt>
                <c:pt idx="4">
                  <c:v>7697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 5</a:t>
                    </a:r>
                    <a:r>
                      <a:rPr lang="ru-RU" dirty="0" smtClean="0"/>
                      <a:t>79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2D-4CCE-B530-A0EED912F89F}"/>
                </c:ext>
              </c:extLst>
            </c:dLbl>
            <c:dLbl>
              <c:idx val="1"/>
              <c:layout>
                <c:manualLayout>
                  <c:x val="-1.3681583866331571E-3"/>
                  <c:y val="0"/>
                </c:manualLayout>
              </c:layout>
              <c:tx>
                <c:rich>
                  <a:bodyPr rot="-5400000" spcFirstLastPara="1" vertOverflow="clip" horzOverflow="clip" vert="horz" wrap="square" lIns="36000" tIns="36000" rIns="0" bIns="3600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/>
                      <a:t>38</a:t>
                    </a:r>
                    <a:r>
                      <a:rPr lang="en-US" dirty="0" smtClean="0"/>
                      <a:t> 5</a:t>
                    </a:r>
                    <a:r>
                      <a:rPr lang="ru-RU" dirty="0" smtClean="0"/>
                      <a:t>28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A62D-4CCE-B530-A0EED912F89F}"/>
                </c:ext>
              </c:extLst>
            </c:dLbl>
            <c:dLbl>
              <c:idx val="2"/>
              <c:tx>
                <c:rich>
                  <a:bodyPr rot="-5400000" spcFirstLastPara="1" vertOverflow="clip" horzOverflow="clip" vert="horz" wrap="square" lIns="0" tIns="36000" rIns="36000" bIns="3600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2 155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A62D-4CCE-B530-A0EED912F89F}"/>
                </c:ext>
              </c:extLst>
            </c:dLbl>
            <c:dLbl>
              <c:idx val="3"/>
              <c:tx>
                <c:rich>
                  <a:bodyPr rot="-5400000" spcFirstLastPara="1" vertOverflow="clip" horzOverflow="clip" vert="horz" wrap="square" lIns="0" tIns="36000" rIns="72000" bIns="3600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968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A62D-4CCE-B530-A0EED912F89F}"/>
                </c:ext>
              </c:extLst>
            </c:dLbl>
            <c:dLbl>
              <c:idx val="4"/>
              <c:tx>
                <c:rich>
                  <a:bodyPr rot="-5400000" spcFirstLastPara="1" vertOverflow="clip" horzOverflow="clip" vert="horz" wrap="square" lIns="0" tIns="36000" rIns="72000" bIns="3600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108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A62D-4CCE-B530-A0EED912F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000" tIns="36000" rIns="72000" bIns="3600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47579</c:v>
                </c:pt>
                <c:pt idx="1">
                  <c:v>38528</c:v>
                </c:pt>
                <c:pt idx="2">
                  <c:v>12155</c:v>
                </c:pt>
                <c:pt idx="3">
                  <c:v>28968</c:v>
                </c:pt>
                <c:pt idx="4">
                  <c:v>8108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4272256"/>
        <c:axId val="104273792"/>
      </c:barChart>
      <c:catAx>
        <c:axId val="10427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273792"/>
        <c:crosses val="autoZero"/>
        <c:auto val="1"/>
        <c:lblAlgn val="ctr"/>
        <c:lblOffset val="100"/>
        <c:noMultiLvlLbl val="0"/>
      </c:catAx>
      <c:valAx>
        <c:axId val="1042737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427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50561715639658245"/>
          <c:w val="0.96562499999999996"/>
          <c:h val="0.365076687679829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rgbClr val="49BED8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50</c:v>
                </c:pt>
                <c:pt idx="1">
                  <c:v>45</c:v>
                </c:pt>
                <c:pt idx="2">
                  <c:v>41</c:v>
                </c:pt>
                <c:pt idx="3">
                  <c:v>39</c:v>
                </c:pt>
                <c:pt idx="4">
                  <c:v>51</c:v>
                </c:pt>
                <c:pt idx="5">
                  <c:v>53</c:v>
                </c:pt>
                <c:pt idx="6">
                  <c:v>43</c:v>
                </c:pt>
                <c:pt idx="7">
                  <c:v>45</c:v>
                </c:pt>
                <c:pt idx="8">
                  <c:v>53</c:v>
                </c:pt>
                <c:pt idx="9">
                  <c:v>39</c:v>
                </c:pt>
                <c:pt idx="10">
                  <c:v>49</c:v>
                </c:pt>
                <c:pt idx="1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E-46B3-A5E3-D3892FCFCB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не удовлетворены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3E-46B3-A5E3-D3892FCFCB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3E-46B3-A5E3-D3892FCFCB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Затрудняются с ответом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3E-46B3-A5E3-D3892FCFC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58752"/>
        <c:axId val="83268736"/>
      </c:barChart>
      <c:catAx>
        <c:axId val="832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83268736"/>
        <c:crosses val="autoZero"/>
        <c:auto val="1"/>
        <c:lblAlgn val="ctr"/>
        <c:lblOffset val="100"/>
        <c:noMultiLvlLbl val="0"/>
      </c:catAx>
      <c:valAx>
        <c:axId val="83268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258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4266265116494519"/>
          <c:w val="0.9"/>
          <c:h val="4.6867633477041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18"/>
          <c:y val="0"/>
          <c:w val="0.7417601791720268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E8-4320-85BA-D51F3DAF44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E8-4320-85BA-D51F3DAF44B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E8-4320-85BA-D51F3DAF44B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E8-4320-85BA-D51F3DAF44B6}"/>
              </c:ext>
            </c:extLst>
          </c:dPt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Скорее не удовлетворены</c:v>
                </c:pt>
                <c:pt idx="2">
                  <c:v>Удовлетворены</c:v>
                </c:pt>
                <c:pt idx="3">
                  <c:v>Затрудняются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556</c:v>
                </c:pt>
                <c:pt idx="1">
                  <c:v>60</c:v>
                </c:pt>
                <c:pt idx="2">
                  <c:v>60</c:v>
                </c:pt>
                <c:pt idx="3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E8-4320-85BA-D51F3DAF4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96000" y="4581128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00" y="5040000"/>
            <a:ext cx="7128792" cy="1772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/>
                <a:ea typeface="Roboto" panose="02000000000000000000" pitchFamily="2" charset="0"/>
                <a:cs typeface="Times New Roman" pitchFamily="18" charset="0"/>
              </a:rPr>
              <a:t>Исполняющего обязанности 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/>
                <a:ea typeface="Roboto" panose="02000000000000000000" pitchFamily="2" charset="0"/>
                <a:cs typeface="Times New Roman" pitchFamily="18" charset="0"/>
              </a:rPr>
              <a:t>ГБУЗ «ГП № 9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err="1" smtClean="0">
                <a:latin typeface="Roboto"/>
                <a:ea typeface="Roboto" panose="02000000000000000000" pitchFamily="2" charset="0"/>
                <a:cs typeface="Times New Roman" pitchFamily="18" charset="0"/>
              </a:rPr>
              <a:t>Николовой</a:t>
            </a:r>
            <a:r>
              <a:rPr lang="ru-RU" sz="3000" dirty="0" smtClean="0">
                <a:latin typeface="Roboto"/>
                <a:ea typeface="Roboto" panose="02000000000000000000" pitchFamily="2" charset="0"/>
                <a:cs typeface="Times New Roman" pitchFamily="18" charset="0"/>
              </a:rPr>
              <a:t> Элеоноры Вячеславовны</a:t>
            </a:r>
            <a:endParaRPr lang="ru-RU" sz="30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695325" y="1327123"/>
            <a:ext cx="8208987" cy="2387080"/>
            <a:chOff x="695325" y="1419505"/>
            <a:chExt cx="8208987" cy="23870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95325" y="2242742"/>
              <a:ext cx="8208987" cy="1389050"/>
            </a:xfrm>
            <a:prstGeom prst="roundRect">
              <a:avLst>
                <a:gd name="adj" fmla="val 4142"/>
              </a:avLst>
            </a:prstGeom>
            <a:solidFill>
              <a:srgbClr val="B7E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9414" y="2444674"/>
              <a:ext cx="7920882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1755">
                <a:spcAft>
                  <a:spcPts val="0"/>
                </a:spcAft>
              </a:pPr>
              <a:r>
                <a:rPr lang="ru-RU" sz="2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последние два года прошло обучение</a:t>
              </a:r>
            </a:p>
            <a:p>
              <a:pPr>
                <a:lnSpc>
                  <a:spcPts val="4400"/>
                </a:lnSpc>
              </a:pPr>
              <a:r>
                <a:rPr lang="ru-RU" sz="2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4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</a:p>
            <a:p>
              <a:pPr>
                <a:lnSpc>
                  <a:spcPts val="700"/>
                </a:lnSpc>
              </a:pP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врачей-терапевтов </a:t>
              </a:r>
              <a:r>
                <a:rPr lang="ru-RU" sz="2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 других специальностей на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врача общей практики</a:t>
              </a:r>
            </a:p>
            <a:p>
              <a:pPr marL="71755" marR="71755">
                <a:spcAft>
                  <a:spcPts val="0"/>
                </a:spcAft>
              </a:pPr>
              <a:r>
                <a:rPr lang="ru-RU" sz="2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024243" y="1419505"/>
              <a:ext cx="1080120" cy="1080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9B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790" y="1558886"/>
              <a:ext cx="738807" cy="738807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95325" y="3983406"/>
            <a:ext cx="6377333" cy="2312041"/>
            <a:chOff x="726779" y="4069449"/>
            <a:chExt cx="6377333" cy="231204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26779" y="4967896"/>
              <a:ext cx="6377333" cy="1366470"/>
            </a:xfrm>
            <a:prstGeom prst="roundRect">
              <a:avLst>
                <a:gd name="adj" fmla="val 4142"/>
              </a:avLst>
            </a:prstGeom>
            <a:solidFill>
              <a:srgbClr val="B7E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39414" y="5111912"/>
              <a:ext cx="6264698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1755">
                <a:spcAft>
                  <a:spcPts val="0"/>
                </a:spcAft>
              </a:pPr>
              <a:r>
                <a:rPr lang="ru-RU" sz="2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текущий момент сформировано</a:t>
              </a:r>
            </a:p>
            <a:p>
              <a:pPr>
                <a:lnSpc>
                  <a:spcPts val="4400"/>
                </a:lnSpc>
              </a:pPr>
              <a:r>
                <a:rPr lang="ru-RU" sz="4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57</a:t>
              </a:r>
              <a:endParaRPr lang="ru-RU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ts val="700"/>
                </a:lnSpc>
              </a:pPr>
              <a:r>
                <a:rPr lang="ru-RU" sz="2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Участков на которых работают врачи общей практики</a:t>
              </a:r>
            </a:p>
            <a:p>
              <a:pPr marL="71755" marR="71755">
                <a:spcAft>
                  <a:spcPts val="0"/>
                </a:spcAft>
              </a:pP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1055440" y="4069449"/>
              <a:ext cx="1080120" cy="1080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9B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491" y="4323108"/>
              <a:ext cx="555797" cy="555797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5710" y="1336414"/>
            <a:ext cx="1088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583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851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Создано достаточно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ожидания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Разделены потоки здоровых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95325" y="4566461"/>
            <a:ext cx="10881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0781" y="3844111"/>
            <a:ext cx="10571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врача, так же  в поликлиниках имеются зоны комфортного пребывания пациентов.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помощи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9433123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852497" y="315650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19783" y="1428003"/>
            <a:ext cx="1440160" cy="2412118"/>
            <a:chOff x="2495600" y="1413043"/>
            <a:chExt cx="1440160" cy="2412118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495600" y="1844824"/>
              <a:ext cx="1440160" cy="1980337"/>
            </a:xfrm>
            <a:prstGeom prst="roundRect">
              <a:avLst>
                <a:gd name="adj" fmla="val 44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аголовок 1"/>
            <p:cNvSpPr txBox="1">
              <a:spLocks/>
            </p:cNvSpPr>
            <p:nvPr/>
          </p:nvSpPr>
          <p:spPr>
            <a:xfrm>
              <a:off x="2783025" y="3007695"/>
              <a:ext cx="743969" cy="705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232</a:t>
              </a:r>
            </a:p>
          </p:txBody>
        </p:sp>
        <p:sp>
          <p:nvSpPr>
            <p:cNvPr id="69" name="Заголовок 1"/>
            <p:cNvSpPr txBox="1">
              <a:spLocks/>
            </p:cNvSpPr>
            <p:nvPr/>
          </p:nvSpPr>
          <p:spPr>
            <a:xfrm>
              <a:off x="2495600" y="2416601"/>
              <a:ext cx="1440160" cy="541655"/>
            </a:xfrm>
            <a:prstGeom prst="rect">
              <a:avLst/>
            </a:prstGeom>
          </p:spPr>
          <p:txBody>
            <a:bodyPr vert="horz" lIns="3600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ГП № </a:t>
              </a:r>
              <a:r>
                <a:rPr lang="ru-RU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 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Главное здание</a:t>
              </a:r>
            </a:p>
          </p:txBody>
        </p:sp>
        <p:sp>
          <p:nvSpPr>
            <p:cNvPr id="73" name="Овал 72"/>
            <p:cNvSpPr/>
            <p:nvPr/>
          </p:nvSpPr>
          <p:spPr>
            <a:xfrm>
              <a:off x="2618135" y="1413043"/>
              <a:ext cx="885577" cy="885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25" y="1577933"/>
              <a:ext cx="555797" cy="555797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84777" y="1430282"/>
            <a:ext cx="1440160" cy="2412118"/>
            <a:chOff x="4295800" y="1413043"/>
            <a:chExt cx="1440160" cy="241211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95800" y="1844824"/>
              <a:ext cx="1440160" cy="1980337"/>
            </a:xfrm>
            <a:prstGeom prst="roundRect">
              <a:avLst>
                <a:gd name="adj" fmla="val 44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Заголовок 1"/>
            <p:cNvSpPr txBox="1">
              <a:spLocks/>
            </p:cNvSpPr>
            <p:nvPr/>
          </p:nvSpPr>
          <p:spPr>
            <a:xfrm>
              <a:off x="4295800" y="2416601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ГП № </a:t>
              </a:r>
              <a:r>
                <a:rPr lang="ru-RU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Филиал </a:t>
              </a:r>
              <a:r>
                <a:rPr lang="ru-RU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Заголовок 1"/>
            <p:cNvSpPr txBox="1">
              <a:spLocks/>
            </p:cNvSpPr>
            <p:nvPr/>
          </p:nvSpPr>
          <p:spPr>
            <a:xfrm>
              <a:off x="4621685" y="3076237"/>
              <a:ext cx="808035" cy="5636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169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419972" y="1413043"/>
              <a:ext cx="885577" cy="885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685" y="1614756"/>
              <a:ext cx="482150" cy="48215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8049771" y="1428003"/>
            <a:ext cx="1440310" cy="2412118"/>
            <a:chOff x="6095850" y="1413043"/>
            <a:chExt cx="1440310" cy="241211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96000" y="1844824"/>
              <a:ext cx="1440160" cy="1980337"/>
            </a:xfrm>
            <a:prstGeom prst="roundRect">
              <a:avLst>
                <a:gd name="adj" fmla="val 44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Заголовок 1"/>
            <p:cNvSpPr txBox="1">
              <a:spLocks/>
            </p:cNvSpPr>
            <p:nvPr/>
          </p:nvSpPr>
          <p:spPr>
            <a:xfrm>
              <a:off x="6411145" y="3021498"/>
              <a:ext cx="926399" cy="705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176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0" name="Заголовок 1"/>
            <p:cNvSpPr txBox="1">
              <a:spLocks/>
            </p:cNvSpPr>
            <p:nvPr/>
          </p:nvSpPr>
          <p:spPr>
            <a:xfrm>
              <a:off x="6095850" y="2416601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ГП № </a:t>
              </a:r>
              <a:r>
                <a:rPr lang="ru-RU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Филиал </a:t>
              </a:r>
              <a:r>
                <a:rPr lang="ru-RU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6215339" y="1413043"/>
              <a:ext cx="885577" cy="885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45" y="1614756"/>
              <a:ext cx="482150" cy="482150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240822324"/>
              </p:ext>
            </p:extLst>
          </p:nvPr>
        </p:nvGraphicFramePr>
        <p:xfrm>
          <a:off x="551384" y="-387423"/>
          <a:ext cx="8128000" cy="516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67408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63,2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95325" y="1621274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Динамика результатов опросов удовлетворенности посещением поликлиники, тыс.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24407750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712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тыс. </a:t>
            </a:r>
          </a:p>
          <a:p>
            <a:pPr algn="ctr"/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ответов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23592" y="5120315"/>
            <a:ext cx="117045" cy="11704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3592" y="5453533"/>
            <a:ext cx="117045" cy="11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37077" y="5787049"/>
            <a:ext cx="117045" cy="1170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23591" y="6120267"/>
            <a:ext cx="117045" cy="117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(78%)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Скорее не 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(8%)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(8%)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Затрудняются с ответом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(5%)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967416" y="1486123"/>
            <a:ext cx="2529259" cy="286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967416" y="1974279"/>
            <a:ext cx="2529259" cy="2679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Проведено приемов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ХХХХХХХ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Отправлено анкет пациентам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ХХХХХХХ (ХХ,Х%)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Получено анкет 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ХХХХХХХ (ХХ,Х%)</a:t>
            </a: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0200456" y="2492896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200456" y="3501008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967416" y="1486123"/>
            <a:ext cx="0" cy="2806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1426236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85064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54,2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22380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52,3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66,4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79032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56,3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354261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29490" y="205272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1817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52,2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298302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62,4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968983" y="219674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4" y="693291"/>
            <a:ext cx="11233323" cy="1079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Слайд предлагается убрать, поскольку опросы пациентов в том виде, в каком это было до 2018 года уже </a:t>
            </a:r>
            <a:r>
              <a:rPr lang="ru-RU" sz="3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проводятся системой </a:t>
            </a:r>
            <a:r>
              <a:rPr lang="ru-RU" sz="30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ЕМИАС, соответственно данные к нам более не приходят.</a:t>
            </a:r>
          </a:p>
          <a:p>
            <a:endParaRPr lang="ru-RU" sz="3000" dirty="0" smtClean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30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 опроса пациентов в 2019 году </a:t>
            </a:r>
            <a:endParaRPr lang="ru-RU" sz="3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4024" y="1124744"/>
            <a:ext cx="5256584" cy="5399409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1267570"/>
            <a:ext cx="5508000" cy="5256583"/>
          </a:xfrm>
        </p:spPr>
        <p:txBody>
          <a:bodyPr lIns="0" tIns="0" rIns="0" bIns="0"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5 ед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13 ед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 них экспертного класса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ед. </a:t>
            </a:r>
          </a:p>
          <a:p>
            <a:pPr lvl="0">
              <a:lnSpc>
                <a:spcPct val="130000"/>
              </a:lnSpc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5 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087887" y="1340768"/>
            <a:ext cx="6408789" cy="511256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</a:t>
            </a:r>
            <a:b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различным профилям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267945" y="1409744"/>
            <a:ext cx="6048672" cy="4937699"/>
          </a:xfrm>
        </p:spPr>
        <p:txBody>
          <a:bodyPr lIns="0" tIns="0" rIns="0" bIns="0">
            <a:noAutofit/>
          </a:bodyPr>
          <a:lstStyle/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Аллергология-иммунология, пульмонология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Инфекционные заболевания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ФТЛ, ЛФК, рефлексотерапия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Онкология</a:t>
            </a:r>
          </a:p>
          <a:p>
            <a:pPr marL="0" indent="180000">
              <a:lnSpc>
                <a:spcPts val="22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Гериатрия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180000">
              <a:lnSpc>
                <a:spcPts val="1900"/>
              </a:lnSpc>
              <a:spcBef>
                <a:spcPts val="0"/>
              </a:spcBef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и ортопедия</a:t>
            </a:r>
          </a:p>
          <a:p>
            <a:pPr marL="0" indent="0">
              <a:lnSpc>
                <a:spcPts val="19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ts val="1900"/>
              </a:lnSpc>
              <a:spcBef>
                <a:spcPts val="0"/>
              </a:spcBef>
            </a:pPr>
            <a:endParaRPr lang="ru-RU" sz="14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ts val="1900"/>
              </a:lnSpc>
              <a:spcBef>
                <a:spcPts val="0"/>
              </a:spcBef>
            </a:pPr>
            <a:endParaRPr lang="ru-RU" sz="14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нанято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144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267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89238" y="1357831"/>
            <a:ext cx="3024336" cy="3278242"/>
            <a:chOff x="609802" y="1412776"/>
            <a:chExt cx="3024336" cy="3278242"/>
          </a:xfrm>
        </p:grpSpPr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1577940618"/>
                </p:ext>
              </p:extLst>
            </p:nvPr>
          </p:nvGraphicFramePr>
          <p:xfrm>
            <a:off x="609802" y="1412776"/>
            <a:ext cx="3024336" cy="32782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1355138" y="2564904"/>
              <a:ext cx="1326267" cy="813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235,5</a:t>
              </a:r>
            </a:p>
            <a:p>
              <a:pPr algn="ctr"/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ставок всего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31941" y="1357831"/>
            <a:ext cx="3024336" cy="3278242"/>
            <a:chOff x="3249244" y="1424751"/>
            <a:chExt cx="3024336" cy="3278242"/>
          </a:xfrm>
        </p:grpSpPr>
        <p:graphicFrame>
          <p:nvGraphicFramePr>
            <p:cNvPr id="15" name="Диаграмма 14"/>
            <p:cNvGraphicFramePr/>
            <p:nvPr>
              <p:extLst>
                <p:ext uri="{D42A27DB-BD31-4B8C-83A1-F6EECF244321}">
                  <p14:modId xmlns:p14="http://schemas.microsoft.com/office/powerpoint/2010/main" val="3182965810"/>
                </p:ext>
              </p:extLst>
            </p:nvPr>
          </p:nvGraphicFramePr>
          <p:xfrm>
            <a:off x="3249244" y="1424751"/>
            <a:ext cx="3024336" cy="32782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966685" y="2564904"/>
              <a:ext cx="1326267" cy="813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257,5</a:t>
              </a:r>
            </a:p>
            <a:p>
              <a:pPr algn="ctr"/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ставок всего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209384" y="1357831"/>
            <a:ext cx="3024336" cy="3278242"/>
            <a:chOff x="8654080" y="1436726"/>
            <a:chExt cx="3024336" cy="3278242"/>
          </a:xfrm>
        </p:grpSpPr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1150917576"/>
                </p:ext>
              </p:extLst>
            </p:nvPr>
          </p:nvGraphicFramePr>
          <p:xfrm>
            <a:off x="8654080" y="1436726"/>
            <a:ext cx="3024336" cy="32782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9380953" y="2564904"/>
              <a:ext cx="1326267" cy="813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152,5</a:t>
              </a:r>
            </a:p>
            <a:p>
              <a:pPr algn="ctr"/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ставок всего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879976" y="1052736"/>
            <a:ext cx="6120680" cy="5400600"/>
          </a:xfrm>
        </p:spPr>
        <p:txBody>
          <a:bodyPr lIns="0" tIns="144000" rIns="0" bIns="0">
            <a:normAutofit fontScale="92500"/>
          </a:bodyPr>
          <a:lstStyle/>
          <a:p>
            <a:pPr lvl="0">
              <a:lnSpc>
                <a:spcPts val="1100"/>
              </a:lnSpc>
              <a:buSzPct val="13000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борьбы с раковыми заболеваниями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дню иммунитета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Всемирному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дню борьбы с туберкулезом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Всемирному дню без табака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Международному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дню борьбы с наркоманией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борьбы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гепатитом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Всероссийскому дню семьи, любви и верности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Всемирному дню борьбы с артериальной гипертонией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дню города Москвы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Москвы – Ветеранам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борьбы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глаукомы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Всероссийскому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дню трезвости и борьбы с алкоголизмом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Всемирному дню сердца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Международному дню пожилых людей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Всемирному дню борьбы с инсультом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борьбы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гепатитом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здоровья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Международному дню памяти жертв СПИДа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приуроченная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Всемирному дню инвалидов</a:t>
            </a:r>
          </a:p>
          <a:p>
            <a:pPr lvl="0">
              <a:lnSpc>
                <a:spcPts val="1100"/>
              </a:lnSpc>
              <a:buSzPct val="13000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Проект «Здоровая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москва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</a:p>
          <a:p>
            <a:pPr lvl="0">
              <a:lnSpc>
                <a:spcPts val="900"/>
              </a:lnSpc>
              <a:buSzPct val="130000"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5641284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Создана унифицированная система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Созданы зоны комфортного ожидания приема дежурного врача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69207" y="1100084"/>
            <a:ext cx="2052228" cy="5641284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3099732"/>
            <a:ext cx="2052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дежурного врача общей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1770" y="4220364"/>
            <a:ext cx="1957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терапевтам улучшилась на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ХХ%</a:t>
            </a:r>
          </a:p>
          <a:p>
            <a:endParaRPr lang="ru-RU" sz="1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специалистам 1-го </a:t>
            </a:r>
            <a:r>
              <a:rPr lang="ru-RU" sz="12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улучшилась на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ХХ%</a:t>
            </a:r>
            <a:endParaRPr lang="ru-RU" sz="1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376890" y="1100084"/>
            <a:ext cx="2209685" cy="5629907"/>
            <a:chOff x="7257168" y="1100084"/>
            <a:chExt cx="2209685" cy="562990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689431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099732"/>
              <a:ext cx="205222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Внедрены выделенные врачи для пациентов со множественными хроническими заболеваниями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Создана служба патронажного ухода за маломобильными пациентами</a:t>
              </a: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414625" y="5084460"/>
              <a:ext cx="20522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</a:p>
            <a:p>
              <a:r>
                <a:rPr lang="en-US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4651 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пациентов</a:t>
              </a:r>
            </a:p>
            <a:p>
              <a:r>
                <a:rPr lang="en-US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12 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врачей</a:t>
              </a:r>
            </a:p>
            <a:p>
              <a:r>
                <a:rPr lang="en-US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12 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медсестер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1986734"/>
              <a:chOff x="7298916" y="1100084"/>
              <a:chExt cx="2001440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  <a:endPara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5400" y="2868468"/>
            <a:ext cx="205222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Оптимизирована работа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 справочно-информационный отдел и входная группа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службу вызова на дом внедрена система «Мобильный АРМ», все врачи обеспечены планшетами с доступом 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«ЦЛС»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ЕМИАС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«Всеобщей диспансеризации»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«Инструментальной диагностики»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интерфейса «Нового врача»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Начало работ по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внедрению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«ЭЛН»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ЕМИАС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18</a:t>
            </a:fld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6275" y="2246354"/>
            <a:ext cx="205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Предлагается УБРАТЬ в связи со статистическим снижением доступности по терапии за 2019</a:t>
            </a:r>
            <a:endParaRPr lang="ru-RU" sz="1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3071664" y="1281247"/>
            <a:ext cx="1944000" cy="2834689"/>
            <a:chOff x="2495600" y="1297524"/>
            <a:chExt cx="1440160" cy="283468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95600" y="1297524"/>
              <a:ext cx="1440160" cy="2722092"/>
            </a:xfrm>
            <a:prstGeom prst="roundRect">
              <a:avLst>
                <a:gd name="adj" fmla="val 4497"/>
              </a:avLst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2495600" y="1309559"/>
              <a:ext cx="1440160" cy="2822654"/>
              <a:chOff x="2495600" y="1309559"/>
              <a:chExt cx="1440160" cy="2822654"/>
            </a:xfrm>
          </p:grpSpPr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2495600" y="1309559"/>
                <a:ext cx="1440160" cy="541655"/>
              </a:xfrm>
              <a:prstGeom prst="rect">
                <a:avLst/>
              </a:prstGeom>
            </p:spPr>
            <p:txBody>
              <a:bodyPr vert="horz" lIns="72000" tIns="0" rIns="0" bIns="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14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ГП № 9 </a:t>
                </a:r>
              </a:p>
              <a:p>
                <a:r>
                  <a:rPr lang="ru-RU" sz="14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Главное здание</a:t>
                </a:r>
                <a:endPara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2495600" y="1839179"/>
                <a:ext cx="1440160" cy="1245328"/>
              </a:xfrm>
              <a:prstGeom prst="rect">
                <a:avLst/>
              </a:prstGeom>
            </p:spPr>
            <p:txBody>
              <a:bodyPr vert="horz" lIns="72000" tIns="0" rIns="0" bIns="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8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671</a:t>
                </a:r>
                <a:endParaRPr lang="ru-RU" sz="2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r>
                  <a:rPr lang="ru-RU" sz="12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посещений </a:t>
                </a:r>
              </a:p>
              <a:p>
                <a:r>
                  <a:rPr lang="ru-RU" sz="12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в смену</a:t>
                </a:r>
                <a:endPara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2495600" y="2830594"/>
                <a:ext cx="1440160" cy="1301619"/>
              </a:xfrm>
              <a:prstGeom prst="rect">
                <a:avLst/>
              </a:prstGeom>
            </p:spPr>
            <p:txBody>
              <a:bodyPr vert="horz" lIns="72000" tIns="0" rIns="0" bIns="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8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50 616 </a:t>
                </a:r>
                <a:r>
                  <a:rPr lang="ru-RU" sz="12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человек</a:t>
                </a:r>
              </a:p>
              <a:p>
                <a:r>
                  <a:rPr lang="ru-RU" sz="12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(</a:t>
                </a:r>
                <a:r>
                  <a:rPr lang="en-US" sz="12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15 </a:t>
                </a:r>
                <a:r>
                  <a:rPr lang="ru-RU" sz="1200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227 человека старше трудоспособного возраста)</a:t>
                </a:r>
                <a:endPara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977228" y="1281243"/>
            <a:ext cx="1944000" cy="2716247"/>
            <a:chOff x="6096000" y="1297524"/>
            <a:chExt cx="1440160" cy="272209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096000" y="1297524"/>
              <a:ext cx="1440160" cy="2722092"/>
            </a:xfrm>
            <a:prstGeom prst="roundRect">
              <a:avLst>
                <a:gd name="adj" fmla="val 4497"/>
              </a:avLst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6096000" y="1304509"/>
              <a:ext cx="1440160" cy="541655"/>
            </a:xfrm>
            <a:prstGeom prst="rect">
              <a:avLst/>
            </a:prstGeom>
          </p:spPr>
          <p:txBody>
            <a:bodyPr vert="horz" lIns="72000" tIns="0" rIns="0" bIns="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3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ГП № 9</a:t>
              </a:r>
            </a:p>
            <a:p>
              <a:r>
                <a:rPr lang="ru-RU" sz="13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Филиал 1</a:t>
              </a:r>
              <a:endPara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6096000" y="1846164"/>
              <a:ext cx="1440160" cy="721793"/>
            </a:xfrm>
            <a:prstGeom prst="rect">
              <a:avLst/>
            </a:prstGeom>
          </p:spPr>
          <p:txBody>
            <a:bodyPr vert="horz" lIns="72000" tIns="0" rIns="0" bIns="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769</a:t>
              </a: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посещений 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смену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6096000" y="2830594"/>
              <a:ext cx="1440160" cy="1068474"/>
            </a:xfrm>
            <a:prstGeom prst="rect">
              <a:avLst/>
            </a:prstGeom>
          </p:spPr>
          <p:txBody>
            <a:bodyPr vert="horz" lIns="72000" tIns="0" rIns="0" bIns="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47 684</a:t>
              </a: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человек (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18 285 человека старше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трудоспособного возраста)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832304" y="1284815"/>
            <a:ext cx="1944000" cy="2722092"/>
            <a:chOff x="7896125" y="1297524"/>
            <a:chExt cx="1440235" cy="272209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896125" y="1297524"/>
              <a:ext cx="1440160" cy="2722092"/>
            </a:xfrm>
            <a:prstGeom prst="roundRect">
              <a:avLst>
                <a:gd name="adj" fmla="val 4497"/>
              </a:avLst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7896200" y="1297524"/>
              <a:ext cx="1440160" cy="541655"/>
            </a:xfrm>
            <a:prstGeom prst="rect">
              <a:avLst/>
            </a:prstGeom>
          </p:spPr>
          <p:txBody>
            <a:bodyPr vert="horz" lIns="72000" tIns="0" rIns="0" bIns="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3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ГП № 9</a:t>
              </a:r>
            </a:p>
            <a:p>
              <a:r>
                <a:rPr lang="ru-RU" sz="13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Филиал 2</a:t>
              </a:r>
              <a:endPara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7896200" y="1846165"/>
              <a:ext cx="1440160" cy="712094"/>
            </a:xfrm>
            <a:prstGeom prst="rect">
              <a:avLst/>
            </a:prstGeom>
          </p:spPr>
          <p:txBody>
            <a:bodyPr vert="horz" lIns="72000" tIns="0" rIns="0" bIns="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685</a:t>
              </a:r>
              <a:endPara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посещений 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смену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7896200" y="2844977"/>
              <a:ext cx="1440160" cy="1041535"/>
            </a:xfrm>
            <a:prstGeom prst="rect">
              <a:avLst/>
            </a:prstGeom>
          </p:spPr>
          <p:txBody>
            <a:bodyPr vert="horz" lIns="72000" tIns="0" rIns="0" bIns="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41 162</a:t>
              </a: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человек (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r>
                <a:rPr lang="en-US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971 человек старше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трудоспособного возраста)</a:t>
              </a:r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39 462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47359426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476672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27498218"/>
              </p:ext>
            </p:extLst>
          </p:nvPr>
        </p:nvGraphicFramePr>
        <p:xfrm>
          <a:off x="1283192" y="1125042"/>
          <a:ext cx="9133288" cy="573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040216" y="2403784"/>
            <a:ext cx="1944216" cy="8216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94240" y="2340407"/>
            <a:ext cx="2448272" cy="6480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Roboto" panose="02000000000000000000"/>
                <a:ea typeface="Roboto" panose="02000000000000000000" pitchFamily="2" charset="0"/>
                <a:cs typeface="Times New Roman" pitchFamily="18" charset="0"/>
              </a:rPr>
              <a:t>95%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764000" y="2403784"/>
            <a:ext cx="5988184" cy="8216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8460" y="4534053"/>
            <a:ext cx="10355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4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  <a:endParaRPr lang="ru-RU" sz="14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460" y="2909635"/>
            <a:ext cx="103554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4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4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4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460" y="3684825"/>
            <a:ext cx="103554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4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4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4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429697" y="3434280"/>
            <a:ext cx="1490446" cy="9251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7,4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429697" y="4597249"/>
            <a:ext cx="1562455" cy="10103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92,1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429698" y="2346541"/>
            <a:ext cx="1562454" cy="9939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8,1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8460" y="546102"/>
            <a:ext cx="11089233" cy="575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 находилась на среднем уровне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2019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3001161"/>
              </p:ext>
            </p:extLst>
          </p:nvPr>
        </p:nvGraphicFramePr>
        <p:xfrm>
          <a:off x="6477383" y="1195114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725 412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2019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72064" y="1628800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995906897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230027620"/>
              </p:ext>
            </p:extLst>
          </p:nvPr>
        </p:nvGraphicFramePr>
        <p:xfrm>
          <a:off x="8152311" y="2988798"/>
          <a:ext cx="3159536" cy="322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67685" y="5476038"/>
            <a:ext cx="294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 – 5 923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Врачебные – 5 923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315033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24" y="1375178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11583709"/>
              </p:ext>
            </p:extLst>
          </p:nvPr>
        </p:nvGraphicFramePr>
        <p:xfrm>
          <a:off x="586233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74772" y="3871058"/>
            <a:ext cx="46657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205" y="2526365"/>
            <a:ext cx="466571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72444" y="2791177"/>
            <a:ext cx="3670372" cy="48857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30 966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</a:t>
            </a:r>
          </a:p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32111" y="4241455"/>
            <a:ext cx="4021902" cy="6679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33 808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</a:p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них: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0205" y="5350329"/>
            <a:ext cx="4587751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здоровья      11 322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31,4%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здоровья      4 263 – 11,8%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20 428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56,7%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здоровья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46606" y="1490877"/>
            <a:ext cx="2141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28150" y="1490877"/>
            <a:ext cx="2141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232464" y="1501422"/>
            <a:ext cx="2141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95248" y="3706857"/>
            <a:ext cx="10729344" cy="308660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888432" y="3712519"/>
            <a:ext cx="467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95248" y="2370708"/>
            <a:ext cx="10729344" cy="296033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879466" y="2367621"/>
            <a:ext cx="352839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95248" y="5080765"/>
            <a:ext cx="10729344" cy="307776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3888432" y="5071766"/>
            <a:ext cx="3420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878669" y="2751632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31 894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655840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30 966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78669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6 340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878669" y="555760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6 542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655840" y="4243455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5 047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655840" y="555717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6 268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79,7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95,9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9176" y="1809669"/>
            <a:ext cx="6173925" cy="341632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6537" y="1881677"/>
            <a:ext cx="5825421" cy="3344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     план - 2100, выполнено - 2130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     план - 120,  выполнено - 162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  план - 132,  выполнено - 209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                план - 450,  выполнено - 602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            план - 1300,  выполнено - 1758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       план - 80,     выполнено - 80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    план - 160,   выполнено - 160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      план - 230,    выполнено - 230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   план - 2800,  выполнено - 2810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16080" y="1533303"/>
            <a:ext cx="5152668" cy="4297485"/>
            <a:chOff x="6104913" y="1795811"/>
            <a:chExt cx="5152668" cy="4297485"/>
          </a:xfrm>
        </p:grpSpPr>
        <p:sp>
          <p:nvSpPr>
            <p:cNvPr id="9" name="Овал 8"/>
            <p:cNvSpPr/>
            <p:nvPr/>
          </p:nvSpPr>
          <p:spPr>
            <a:xfrm>
              <a:off x="6960096" y="1795811"/>
              <a:ext cx="4297485" cy="4297485"/>
            </a:xfrm>
            <a:prstGeom prst="ellipse">
              <a:avLst/>
            </a:prstGeom>
            <a:solidFill>
              <a:srgbClr val="49B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6133976" y="3933056"/>
              <a:ext cx="814146" cy="0"/>
            </a:xfrm>
            <a:prstGeom prst="straightConnector1">
              <a:avLst/>
            </a:prstGeom>
            <a:ln w="28575" cap="rnd" cmpd="sng">
              <a:solidFill>
                <a:srgbClr val="49BED8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104913" y="1916832"/>
              <a:ext cx="29062" cy="3888432"/>
            </a:xfrm>
            <a:prstGeom prst="line">
              <a:avLst/>
            </a:prstGeom>
            <a:ln w="57150">
              <a:solidFill>
                <a:srgbClr val="49B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7306054" y="4305097"/>
              <a:ext cx="3672407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Все планы по вакцинации </a:t>
              </a:r>
              <a:br>
                <a:rPr lang="ru-RU" sz="1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2019 год  в основном выполнены или перевыполнены.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среднем 118,2% </a:t>
              </a:r>
              <a:endPara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718" y="2348880"/>
              <a:ext cx="1988722" cy="1988722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</a:t>
            </a:r>
            <a:b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Инвалиды и участники ВОВ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375920" y="1412776"/>
            <a:ext cx="6628962" cy="52565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15161"/>
              </p:ext>
            </p:extLst>
          </p:nvPr>
        </p:nvGraphicFramePr>
        <p:xfrm>
          <a:off x="5447927" y="1484786"/>
          <a:ext cx="6408713" cy="51819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36505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489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489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489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       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 (100%)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 (100%)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65485517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42443554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7"/>
            <a:ext cx="1656184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костно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3025518581"/>
              </p:ext>
            </p:extLst>
          </p:nvPr>
        </p:nvGraphicFramePr>
        <p:xfrm>
          <a:off x="2246812" y="2757853"/>
          <a:ext cx="9282551" cy="355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804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1399</Words>
  <Application>Microsoft Office PowerPoint</Application>
  <PresentationFormat>Произвольный</PresentationFormat>
  <Paragraphs>384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Годовой отчет</vt:lpstr>
      <vt:lpstr>Основные показатели</vt:lpstr>
      <vt:lpstr>Презентация PowerPoint</vt:lpstr>
      <vt:lpstr>Посещения поликлиники в 2019 году </vt:lpstr>
      <vt:lpstr>Диспансеризация</vt:lpstr>
      <vt:lpstr>Диспансеризация и профилактические осмотры</vt:lpstr>
      <vt:lpstr>Прививочная работа: гепатит, корь, краснуха, дифтерия</vt:lpstr>
      <vt:lpstr>Основные показатели. Инвалиды и участники ВОВ</vt:lpstr>
      <vt:lpstr>Показатели заболеваемости</vt:lpstr>
      <vt:lpstr>Обучение врачей общей практики</vt:lpstr>
      <vt:lpstr>Повышение комфорта пребывания в поликлинике</vt:lpstr>
      <vt:lpstr>Работа по рассмотрению жалоб и обращений граждан</vt:lpstr>
      <vt:lpstr>Презентация PowerPoint</vt:lpstr>
      <vt:lpstr>Оборудование поликлиники</vt:lpstr>
      <vt:lpstr>Медицинские организации оказывают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Секретарь</cp:lastModifiedBy>
  <cp:revision>273</cp:revision>
  <cp:lastPrinted>2019-02-21T07:39:25Z</cp:lastPrinted>
  <dcterms:created xsi:type="dcterms:W3CDTF">2019-02-11T07:19:05Z</dcterms:created>
  <dcterms:modified xsi:type="dcterms:W3CDTF">2020-02-12T07:27:39Z</dcterms:modified>
</cp:coreProperties>
</file>