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84" r:id="rId3"/>
    <p:sldId id="285" r:id="rId4"/>
    <p:sldId id="295" r:id="rId5"/>
    <p:sldId id="297" r:id="rId6"/>
    <p:sldId id="298" r:id="rId7"/>
    <p:sldId id="302" r:id="rId8"/>
    <p:sldId id="296" r:id="rId9"/>
    <p:sldId id="291" r:id="rId10"/>
    <p:sldId id="290" r:id="rId11"/>
    <p:sldId id="303" r:id="rId12"/>
    <p:sldId id="307" r:id="rId13"/>
    <p:sldId id="299" r:id="rId14"/>
    <p:sldId id="306" r:id="rId15"/>
    <p:sldId id="29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7A8"/>
    <a:srgbClr val="C0181C"/>
    <a:srgbClr val="929799"/>
    <a:srgbClr val="EDEDED"/>
    <a:srgbClr val="F0F0F0"/>
    <a:srgbClr val="F3F3F3"/>
    <a:srgbClr val="E2E3E3"/>
    <a:srgbClr val="BB443D"/>
    <a:srgbClr val="C949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2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81EC-2A0B-4F49-8CD3-2050449334E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740E5-E8DA-4DFC-9734-3A0BD278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4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740E5-E8DA-4DFC-9734-3A0BD27811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F90AB-66C0-4FA7-9CD8-35FD8C899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FB123D-2488-45C5-8C68-6104BB99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AA0A8-E5C8-404B-ADEE-D1AADDEE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D92360-CC2E-4A78-8104-F0C46D39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DF4EF8-5B15-412D-B3C0-C8238716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C498C-4E17-4D47-A0BE-F032150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E7DF17-CD26-4603-99FD-48CE5657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4599A-BC81-4E3D-8F7F-8FD53088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58D39-5B64-4F99-97A3-33D62B4A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C4EC58-F880-4935-92A7-B556EDC4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234938-4312-4291-BC55-A5913526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218BC7-1B54-4BD2-953F-E093CB9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D8408F-88BC-4E34-8912-619520C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2B380-DE0D-497B-B183-0173FBC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95BC60-244B-49D4-8329-0EBA28AC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F32086-BD07-4840-881A-439B2FE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A76117-11EB-4138-8AE9-8891E1A3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E0A7A-8B9D-4967-BBB8-53CE24A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4DD786-AE5F-4F14-A99E-1C42BCD7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B79F14-A6CF-48CF-A713-BB2D11D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941DC-C291-4ABE-A68D-CCA3A465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66D4CD-0520-4F69-B2DA-F51BE04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D705E2-90B2-4DDC-A6E5-26DEBAE8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4B66D1-D43B-4633-A728-3901785C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BD766-7E6E-49AE-B5DA-46CB4792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DB75B-6CC7-4512-8EBB-4BD7E962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5A66BF-4064-4D1B-96B2-44F93BACF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CFB871-7ABE-4FD0-A1D7-5E0E540D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E1AE34-F20A-4CF4-8077-216D3011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23C462-F753-4D2C-9F20-996EABA0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DEF71E-AE40-4A5C-AED5-9F475E52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CC463-0D0C-422C-9855-831C562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55D2A9-1424-4326-8FEF-379CB90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3F01C0-81FF-4D6B-9010-592902C9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4E52BC-BB37-4E07-8A2E-C3C4EF2B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EFA383-2082-41EC-9031-C3A9541E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A50845-3867-4819-BF5E-BB809D60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DDFB7D-BBE3-41C6-A5F7-DC253494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DB5423-0E49-41F6-B26E-0B8C19F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ABB30-1277-4F71-87EA-452CE7C4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70E13A-7BEC-48E0-98CB-36CE479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878CF1-7EFE-4BB6-9FFC-14552C8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8B1063-F816-4FC6-88FE-289C018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5BFD67-5EC1-4C74-ACD1-79C68D7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F759D9-FDA3-4B21-9016-73101407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15E50C-4555-48CC-8EAB-F88ED7BA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14FBA-8ECF-41EE-BE25-1282866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FD66A2-360D-4F6F-9B59-0D2EA559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0AAF0A-3B56-45A9-AA22-7E221878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3A320B-3C68-4CC5-9876-42984173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4CAB42-0706-47FE-B380-CFF61E3B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65371C-A2B7-41C4-AD3E-19988E3D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FCAEB-A53B-4048-A039-ECAA5552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6B651E-C977-4B70-BAE5-2D9BD178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F13B0D-A15D-452D-8C19-559C8ADF1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1E0B6-B7A4-41EC-AE42-BA8707E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000FC7-4007-49F8-9917-8DF259E7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C7F1EB-3A09-446A-B259-D9D1A857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F9F18-5F7C-422B-A926-C877CC5A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194F1E-FE93-4FD2-A041-CF4A96DB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D3962E-B43E-418C-9B0B-6B494A1E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3EB5-A90E-47F9-94F6-E09EA179DB82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C2F421-3272-421D-A641-CD39F522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1FAD40-42AE-46BC-8E29-0273DE6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C63F-5AE3-4E7D-82D6-2FE8276F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bu-ugovostok.ru/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F70AA0-5D00-4FED-8B87-ADD7886F35F7}"/>
              </a:ext>
            </a:extLst>
          </p:cNvPr>
          <p:cNvGrpSpPr/>
          <p:nvPr/>
        </p:nvGrpSpPr>
        <p:grpSpPr>
          <a:xfrm>
            <a:off x="-90485" y="-2"/>
            <a:ext cx="14026589" cy="7433751"/>
            <a:chOff x="-90485" y="-2"/>
            <a:chExt cx="14026589" cy="7433751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xmlns="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xmlns="" id="{374F6F64-508C-42AE-873C-2FAA507DC17B}"/>
                </a:ext>
              </a:extLst>
            </p:cNvPr>
            <p:cNvSpPr/>
            <p:nvPr/>
          </p:nvSpPr>
          <p:spPr>
            <a:xfrm rot="16200000" flipV="1">
              <a:off x="9162360" y="-976910"/>
              <a:ext cx="2052733" cy="40065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xmlns="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xmlns="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xmlns="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2147990" y="2658410"/>
            <a:ext cx="77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РАБОТЕ ГБУ «ЮГО-ВОСТОК»</a:t>
            </a:r>
            <a:b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</a:br>
            <a:r>
              <a:rPr lang="ru-RU" sz="48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 В 2023 ГОДУ</a:t>
            </a:r>
            <a:endParaRPr lang="ru-RU" sz="48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392034" y="6145823"/>
            <a:ext cx="70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929799"/>
                </a:solidFill>
                <a:latin typeface="Gilroy" panose="00000500000000000000" pitchFamily="2" charset="-52"/>
              </a:rPr>
              <a:t>Директор - </a:t>
            </a:r>
            <a:r>
              <a:rPr lang="ru-RU" sz="2800" b="1" dirty="0">
                <a:solidFill>
                  <a:srgbClr val="929799"/>
                </a:solidFill>
                <a:latin typeface="Gilroy" panose="00000500000000000000" pitchFamily="2" charset="-52"/>
              </a:rPr>
              <a:t>Миронов Денис </a:t>
            </a:r>
            <a:r>
              <a:rPr lang="ru-RU" sz="2800" b="1" dirty="0" err="1">
                <a:solidFill>
                  <a:srgbClr val="929799"/>
                </a:solidFill>
                <a:latin typeface="Gilroy" panose="00000500000000000000" pitchFamily="2" charset="-52"/>
              </a:rPr>
              <a:t>Ревазович</a:t>
            </a:r>
            <a:endParaRPr lang="ru-RU" sz="2800" b="1" dirty="0">
              <a:solidFill>
                <a:srgbClr val="929799"/>
              </a:solidFill>
              <a:latin typeface="Gilroy" panose="00000500000000000000" pitchFamily="2" charset="-52"/>
            </a:endParaRPr>
          </a:p>
        </p:txBody>
      </p:sp>
      <p:pic>
        <p:nvPicPr>
          <p:cNvPr id="1026" name="Picture 2" descr="C:\Users\Inna\Desktop\гербы районов\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83" y="-350053"/>
            <a:ext cx="1946999" cy="27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1924334" y="4793658"/>
            <a:ext cx="804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ilroy" panose="00000500000000000000" pitchFamily="2" charset="-52"/>
              </a:rPr>
              <a:t>район Марьино</a:t>
            </a:r>
            <a:endParaRPr lang="ru-RU" sz="4000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G:\2024\фото к презентации\Мероприятия\марьино\дорогая моя столица\R4Vw_9_uk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r="4341"/>
          <a:stretch/>
        </p:blipFill>
        <p:spPr bwMode="auto">
          <a:xfrm>
            <a:off x="6024463" y="1220939"/>
            <a:ext cx="5678287" cy="4874647"/>
          </a:xfrm>
          <a:prstGeom prst="round2DiagRect">
            <a:avLst>
              <a:gd name="adj1" fmla="val 2489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679329" y="4061854"/>
            <a:ext cx="726951" cy="40311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G:\2024\фото к презентации\Мероприятия\марьино\в поисках сказки. умельцы\iVOm96WUbq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7655"/>
          <a:stretch/>
        </p:blipFill>
        <p:spPr bwMode="auto">
          <a:xfrm>
            <a:off x="243231" y="1168717"/>
            <a:ext cx="5720216" cy="4905653"/>
          </a:xfrm>
          <a:prstGeom prst="round2DiagRect">
            <a:avLst>
              <a:gd name="adj1" fmla="val 0"/>
              <a:gd name="adj2" fmla="val 2527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3783570" y="4261049"/>
            <a:ext cx="733106" cy="362664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033068" y="5774802"/>
            <a:ext cx="402533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«Дорогая моя столица»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36800" y="5771724"/>
            <a:ext cx="352377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«В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поисках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сказки»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9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29000" y="276230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G:\2024\фото к презентации\Мероприятия\марьино\я патриот\w1kbmGJ75U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r="11252"/>
          <a:stretch/>
        </p:blipFill>
        <p:spPr bwMode="auto">
          <a:xfrm>
            <a:off x="6339275" y="1162663"/>
            <a:ext cx="5399314" cy="4671517"/>
          </a:xfrm>
          <a:prstGeom prst="round2DiagRect">
            <a:avLst>
              <a:gd name="adj1" fmla="val 21615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854911" y="3995588"/>
            <a:ext cx="896187" cy="40042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G:\2024\фото к презентации\Мероприятия\марьино\майские цветы\2xQdwAzxNp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/>
          <a:stretch/>
        </p:blipFill>
        <p:spPr bwMode="auto">
          <a:xfrm>
            <a:off x="281111" y="1168863"/>
            <a:ext cx="5867440" cy="4665319"/>
          </a:xfrm>
          <a:prstGeom prst="round2DiagRect">
            <a:avLst>
              <a:gd name="adj1" fmla="val 0"/>
              <a:gd name="adj2" fmla="val 22418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3671211" y="3968479"/>
            <a:ext cx="896186" cy="405849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895089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339275" y="5695077"/>
            <a:ext cx="383523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Комплексное мероприятие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«Я патриот»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90057" y="5688922"/>
            <a:ext cx="39371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Праздничное мероприятие 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«Майские цветы»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7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520137" y="204634"/>
            <a:ext cx="770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РЕМОНТ ПОМЕЩЕНИЙ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499465" y="1445059"/>
            <a:ext cx="907402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b="1" u="sng" dirty="0" smtClean="0">
                <a:latin typeface="Gilroy" panose="00000500000000000000" pitchFamily="2" charset="-52"/>
                <a:cs typeface="Arial" panose="020B0604020202020204" pitchFamily="34" charset="0"/>
              </a:rPr>
              <a:t>В 2023 году проведен ремонт в помещениях:</a:t>
            </a:r>
            <a:endParaRPr lang="ru-RU" sz="2100" b="1" u="sng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925363" y="1997569"/>
            <a:ext cx="9074026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Gilroy" panose="00000500000000000000" pitchFamily="2" charset="-52"/>
                <a:cs typeface="Arial" panose="020B0604020202020204" pitchFamily="34" charset="0"/>
              </a:rPr>
              <a:t>Верхние поля, д.42, корп.1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err="1" smtClean="0">
                <a:latin typeface="Gilroy" panose="00000500000000000000" pitchFamily="2" charset="-52"/>
                <a:cs typeface="Arial" panose="020B0604020202020204" pitchFamily="34" charset="0"/>
              </a:rPr>
              <a:t>Батайский</a:t>
            </a:r>
            <a:r>
              <a:rPr lang="ru-RU" sz="2100" dirty="0" smtClean="0">
                <a:latin typeface="Gilroy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Gilroy" panose="00000500000000000000" pitchFamily="2" charset="-52"/>
                <a:cs typeface="Arial" panose="020B0604020202020204" pitchFamily="34" charset="0"/>
              </a:rPr>
              <a:t>проезд, д.3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err="1" smtClean="0">
                <a:latin typeface="Gilroy" panose="00000500000000000000" pitchFamily="2" charset="-52"/>
                <a:cs typeface="Arial" panose="020B0604020202020204" pitchFamily="34" charset="0"/>
              </a:rPr>
              <a:t>Поречная</a:t>
            </a:r>
            <a:r>
              <a:rPr lang="ru-RU" sz="2100" dirty="0" smtClean="0">
                <a:latin typeface="Gilroy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Gilroy" panose="00000500000000000000" pitchFamily="2" charset="-52"/>
                <a:cs typeface="Arial" panose="020B0604020202020204" pitchFamily="34" charset="0"/>
              </a:rPr>
              <a:t>ул., д.3.</a:t>
            </a:r>
          </a:p>
        </p:txBody>
      </p:sp>
      <p:pic>
        <p:nvPicPr>
          <p:cNvPr id="3074" name="Picture 2" descr="C:\Users\Inna\Desktop\PHOTO-2023-10-25-16-09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48" y="1997569"/>
            <a:ext cx="5619393" cy="4214545"/>
          </a:xfrm>
          <a:prstGeom prst="round2DiagRect">
            <a:avLst>
              <a:gd name="adj1" fmla="val 21615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222" b="22779"/>
          <a:stretch/>
        </p:blipFill>
        <p:spPr>
          <a:xfrm>
            <a:off x="1770090" y="1186771"/>
            <a:ext cx="7421411" cy="5277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3817924" y="209669"/>
            <a:ext cx="434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ЗАДАЧИ </a:t>
            </a:r>
            <a:r>
              <a:rPr lang="ru-RU" sz="3200" b="1" smtClean="0">
                <a:solidFill>
                  <a:srgbClr val="C0181C"/>
                </a:solidFill>
                <a:latin typeface="Gilroy" panose="00000500000000000000" pitchFamily="2" charset="-52"/>
              </a:rPr>
              <a:t>НА 2024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ГОД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386608" y="152870"/>
            <a:ext cx="1322005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1" y="1832081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1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0" y="3296677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2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0800000" flipV="1">
            <a:off x="2492321" y="5097503"/>
            <a:ext cx="973842" cy="762219"/>
          </a:xfrm>
          <a:prstGeom prst="round2DiagRect">
            <a:avLst>
              <a:gd name="adj1" fmla="val 42793"/>
              <a:gd name="adj2" fmla="val 0"/>
            </a:avLst>
          </a:prstGeom>
          <a:solidFill>
            <a:srgbClr val="C0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ilroy" panose="00000500000000000000" pitchFamily="2" charset="-52"/>
              </a:rPr>
              <a:t>3</a:t>
            </a:r>
            <a:endParaRPr lang="ru-RU" sz="2800" dirty="0">
              <a:latin typeface="Gilroy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07948" y="3205653"/>
            <a:ext cx="520646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L="342900">
              <a:spcBef>
                <a:spcPts val="600"/>
              </a:spcBef>
              <a:buSzPct val="110000"/>
              <a:defRPr sz="2400">
                <a:latin typeface="Gilroy" panose="00000500000000000000" pitchFamily="2" charset="-52"/>
              </a:defRPr>
            </a:lvl1pPr>
          </a:lstStyle>
          <a:p>
            <a:r>
              <a:rPr lang="ru-RU" sz="2100" dirty="0"/>
              <a:t>Улучшение условий для комфортного пребывания населения, антитеррористический и противопожарной </a:t>
            </a:r>
            <a:r>
              <a:rPr lang="ru-RU" sz="2100" dirty="0" smtClean="0"/>
              <a:t>безопасности.</a:t>
            </a:r>
            <a:endParaRPr lang="ru-RU" sz="2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22639" y="5121058"/>
            <a:ext cx="4647546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100" dirty="0">
                <a:latin typeface="Gilroy" panose="00000500000000000000" pitchFamily="2" charset="-52"/>
              </a:rPr>
              <a:t>Проведение текущих и капитальных ремонтов </a:t>
            </a:r>
            <a:r>
              <a:rPr lang="ru-RU" sz="2100" dirty="0" smtClean="0">
                <a:latin typeface="Gilroy" panose="00000500000000000000" pitchFamily="2" charset="-52"/>
              </a:rPr>
              <a:t>зданий.</a:t>
            </a:r>
            <a:endParaRPr lang="ru-RU" sz="2100" dirty="0">
              <a:latin typeface="Gilroy" panose="000005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10327" r="19090" b="10327"/>
          <a:stretch/>
        </p:blipFill>
        <p:spPr bwMode="auto">
          <a:xfrm>
            <a:off x="9191501" y="3970569"/>
            <a:ext cx="2998149" cy="25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222639" y="1799002"/>
            <a:ext cx="544634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lnSpc>
                <a:spcPts val="2400"/>
              </a:lnSpc>
              <a:spcBef>
                <a:spcPts val="600"/>
              </a:spcBef>
              <a:buSzPct val="110000"/>
            </a:pPr>
            <a:r>
              <a:rPr lang="ru-RU" sz="2100" dirty="0" smtClean="0">
                <a:latin typeface="Gilroy" panose="00000500000000000000" pitchFamily="2" charset="-52"/>
              </a:rPr>
              <a:t>Улучшение </a:t>
            </a:r>
            <a:r>
              <a:rPr lang="en-US" sz="2100" dirty="0" err="1">
                <a:latin typeface="Gilroy" panose="00000500000000000000" pitchFamily="2" charset="-52"/>
              </a:rPr>
              <a:t>качества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оказываемых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услуг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за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счет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улучшения</a:t>
            </a:r>
            <a:r>
              <a:rPr lang="en-US" sz="2100" dirty="0">
                <a:latin typeface="Gilroy" panose="00000500000000000000" pitchFamily="2" charset="-52"/>
              </a:rPr>
              <a:t> и </a:t>
            </a:r>
            <a:r>
              <a:rPr lang="en-US" sz="2100" dirty="0" err="1">
                <a:latin typeface="Gilroy" panose="00000500000000000000" pitchFamily="2" charset="-52"/>
              </a:rPr>
              <a:t>обновления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>
                <a:latin typeface="Gilroy" panose="00000500000000000000" pitchFamily="2" charset="-52"/>
              </a:rPr>
              <a:t>материально-технической</a:t>
            </a:r>
            <a:r>
              <a:rPr lang="en-US" sz="2100" dirty="0">
                <a:latin typeface="Gilroy" panose="00000500000000000000" pitchFamily="2" charset="-52"/>
              </a:rPr>
              <a:t> </a:t>
            </a:r>
            <a:r>
              <a:rPr lang="en-US" sz="2100" dirty="0" err="1" smtClean="0">
                <a:latin typeface="Gilroy" panose="00000500000000000000" pitchFamily="2" charset="-52"/>
              </a:rPr>
              <a:t>базы</a:t>
            </a:r>
            <a:r>
              <a:rPr lang="ru-RU" sz="2100" dirty="0" smtClean="0">
                <a:latin typeface="Gilroy" panose="00000500000000000000" pitchFamily="2" charset="-52"/>
              </a:rPr>
              <a:t>.</a:t>
            </a:r>
            <a:endParaRPr lang="ru-RU" sz="2100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5C2E58-F9DA-489A-96DB-030764F1015F}"/>
              </a:ext>
            </a:extLst>
          </p:cNvPr>
          <p:cNvSpPr txBox="1"/>
          <p:nvPr/>
        </p:nvSpPr>
        <p:spPr>
          <a:xfrm>
            <a:off x="2998056" y="257440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КОНТАКТНАЯ ИНФОРМАЦИЯ 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2BDD8A5C-00FE-4E47-ADA6-35A08155FB4C}"/>
              </a:ext>
            </a:extLst>
          </p:cNvPr>
          <p:cNvSpPr/>
          <p:nvPr/>
        </p:nvSpPr>
        <p:spPr>
          <a:xfrm rot="16200000" flipV="1">
            <a:off x="5392560" y="-3042491"/>
            <a:ext cx="1563996" cy="98676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1240712" y="1219695"/>
            <a:ext cx="9867691" cy="14157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Государственное бюджетное учреждение города Москвы по работе с населением по месту жительства </a:t>
            </a:r>
            <a:endParaRPr lang="ru-RU" sz="2700" dirty="0" smtClean="0">
              <a:solidFill>
                <a:schemeClr val="bg1"/>
              </a:solidFill>
              <a:latin typeface="Gilroy" panose="00000500000000000000" pitchFamily="2" charset="-52"/>
              <a:cs typeface="Arial" panose="020B0604020202020204" pitchFamily="34" charset="0"/>
            </a:endParaRPr>
          </a:p>
          <a:p>
            <a:pPr marL="342900" algn="ctr">
              <a:spcBef>
                <a:spcPts val="600"/>
              </a:spcBef>
              <a:buSzPct val="110000"/>
            </a:pPr>
            <a:r>
              <a:rPr lang="ru-RU" sz="2700" dirty="0" smtClean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«</a:t>
            </a:r>
            <a:r>
              <a:rPr lang="ru-RU" sz="2700" dirty="0">
                <a:solidFill>
                  <a:schemeClr val="bg1"/>
                </a:solidFill>
                <a:latin typeface="Gilroy" panose="00000500000000000000" pitchFamily="2" charset="-52"/>
                <a:cs typeface="Arial" panose="020B0604020202020204" pitchFamily="34" charset="0"/>
              </a:rPr>
              <a:t>Юго-Восток (ГБУ «Юго-Восток»)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1819" y="3056296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Адрес: г. Москва, ул. Энергетическая, д.5</a:t>
            </a:r>
          </a:p>
        </p:txBody>
      </p:sp>
      <p:pic>
        <p:nvPicPr>
          <p:cNvPr id="2052" name="Picture 4" descr="Иконка Адрес в стиле iO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4" y="3034465"/>
            <a:ext cx="545051" cy="5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173095" y="3853837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</a:rPr>
              <a:t>Телефон: +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7-495-109-24-74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056" name="Picture 8" descr="Old Telephone - - Значок Телефон Белый Png | Full Size PNG Download |  Seek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37" y="3853837"/>
            <a:ext cx="544882" cy="4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б-сайт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46B7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8" y="4598212"/>
            <a:ext cx="750261" cy="7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13034" y="4711732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Сайт: </a:t>
            </a: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https://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gbu-ugovostok.ru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</a:rPr>
              <a:t> 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077303-A4DB-48A5-96F9-A518D9083767}"/>
              </a:ext>
            </a:extLst>
          </p:cNvPr>
          <p:cNvSpPr txBox="1"/>
          <p:nvPr/>
        </p:nvSpPr>
        <p:spPr>
          <a:xfrm>
            <a:off x="3213034" y="5631361"/>
            <a:ext cx="75876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>
              <a:spcBef>
                <a:spcPts val="600"/>
              </a:spcBef>
              <a:buSzPct val="110000"/>
            </a:pPr>
            <a:r>
              <a:rPr lang="ru-RU" sz="2800" dirty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https</a:t>
            </a:r>
            <a:r>
              <a:rPr lang="ru-RU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://</a:t>
            </a:r>
            <a:r>
              <a:rPr lang="en-US" sz="2800" dirty="0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t.me/</a:t>
            </a:r>
            <a:r>
              <a:rPr lang="en-US" sz="2800" dirty="0" err="1" smtClean="0">
                <a:latin typeface="Gilroy" panose="00000500000000000000" pitchFamily="2" charset="-52"/>
                <a:cs typeface="Arial" panose="020B0604020202020204" pitchFamily="34" charset="0"/>
                <a:hlinkClick r:id="rId8"/>
              </a:rPr>
              <a:t>gbu_uvao</a:t>
            </a:r>
            <a:endParaRPr lang="ru-RU" sz="28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44" y="5631362"/>
            <a:ext cx="597516" cy="5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2" y="-57800"/>
            <a:ext cx="4609323" cy="16440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F70AA0-5D00-4FED-8B87-ADD7886F35F7}"/>
              </a:ext>
            </a:extLst>
          </p:cNvPr>
          <p:cNvGrpSpPr/>
          <p:nvPr/>
        </p:nvGrpSpPr>
        <p:grpSpPr>
          <a:xfrm>
            <a:off x="-90485" y="89749"/>
            <a:ext cx="14026589" cy="7344000"/>
            <a:chOff x="-90485" y="89749"/>
            <a:chExt cx="14026589" cy="7344000"/>
          </a:xfrm>
        </p:grpSpPr>
        <p:sp>
          <p:nvSpPr>
            <p:cNvPr id="51" name="Прямоугольник: скругленные противолежащие углы 50">
              <a:extLst>
                <a:ext uri="{FF2B5EF4-FFF2-40B4-BE49-F238E27FC236}">
                  <a16:creationId xmlns:a16="http://schemas.microsoft.com/office/drawing/2014/main" xmlns="" id="{293A1264-0E86-4861-B483-3F53133C4D74}"/>
                </a:ext>
              </a:extLst>
            </p:cNvPr>
            <p:cNvSpPr/>
            <p:nvPr/>
          </p:nvSpPr>
          <p:spPr>
            <a:xfrm rot="16200000" flipV="1">
              <a:off x="2999205" y="-2290891"/>
              <a:ext cx="6193592" cy="121919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C508999-733F-4A87-8A99-F47EF7DD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360" t="32908"/>
            <a:stretch/>
          </p:blipFill>
          <p:spPr>
            <a:xfrm>
              <a:off x="-90485" y="89749"/>
              <a:ext cx="4790288" cy="2399735"/>
            </a:xfrm>
            <a:prstGeom prst="rect">
              <a:avLst/>
            </a:prstGeom>
          </p:spPr>
        </p:pic>
        <p:grpSp>
          <p:nvGrpSpPr>
            <p:cNvPr id="7" name="Рисунок 12">
              <a:extLst>
                <a:ext uri="{FF2B5EF4-FFF2-40B4-BE49-F238E27FC236}">
                  <a16:creationId xmlns:a16="http://schemas.microsoft.com/office/drawing/2014/main" xmlns="" id="{5C64A68F-0B16-4157-AB7C-56A866844A41}"/>
                </a:ext>
              </a:extLst>
            </p:cNvPr>
            <p:cNvGrpSpPr/>
            <p:nvPr/>
          </p:nvGrpSpPr>
          <p:grpSpPr>
            <a:xfrm rot="10800000" flipV="1">
              <a:off x="8006982" y="3601616"/>
              <a:ext cx="5929122" cy="3832133"/>
              <a:chOff x="4810353" y="4650248"/>
              <a:chExt cx="3034720" cy="211158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xmlns="" id="{C7D4AB4C-2D5A-4DA1-82C0-18634C2ECB62}"/>
                  </a:ext>
                </a:extLst>
              </p:cNvPr>
              <p:cNvSpPr/>
              <p:nvPr/>
            </p:nvSpPr>
            <p:spPr>
              <a:xfrm>
                <a:off x="4810353" y="5502117"/>
                <a:ext cx="2723689" cy="1259714"/>
              </a:xfrm>
              <a:custGeom>
                <a:avLst/>
                <a:gdLst>
                  <a:gd name="connsiteX0" fmla="*/ 1215050 w 2489679"/>
                  <a:gd name="connsiteY0" fmla="*/ 1234699 h 1234698"/>
                  <a:gd name="connsiteX1" fmla="*/ 511500 w 2489679"/>
                  <a:gd name="connsiteY1" fmla="*/ 592630 h 1234698"/>
                  <a:gd name="connsiteX2" fmla="*/ 222474 w 2489679"/>
                  <a:gd name="connsiteY2" fmla="*/ 830316 h 1234698"/>
                  <a:gd name="connsiteX3" fmla="*/ 0 w 2489679"/>
                  <a:gd name="connsiteY3" fmla="*/ 830316 h 1234698"/>
                  <a:gd name="connsiteX4" fmla="*/ 0 w 2489679"/>
                  <a:gd name="connsiteY4" fmla="*/ 295998 h 1234698"/>
                  <a:gd name="connsiteX5" fmla="*/ 294730 w 2489679"/>
                  <a:gd name="connsiteY5" fmla="*/ 0 h 1234698"/>
                  <a:gd name="connsiteX6" fmla="*/ 508331 w 2489679"/>
                  <a:gd name="connsiteY6" fmla="*/ 0 h 1234698"/>
                  <a:gd name="connsiteX7" fmla="*/ 517204 w 2489679"/>
                  <a:gd name="connsiteY7" fmla="*/ 0 h 1234698"/>
                  <a:gd name="connsiteX8" fmla="*/ 1782960 w 2489679"/>
                  <a:gd name="connsiteY8" fmla="*/ 0 h 1234698"/>
                  <a:gd name="connsiteX9" fmla="*/ 2489679 w 2489679"/>
                  <a:gd name="connsiteY9" fmla="*/ 703550 h 1234698"/>
                  <a:gd name="connsiteX10" fmla="*/ 2489679 w 2489679"/>
                  <a:gd name="connsiteY10" fmla="*/ 1234699 h 1234698"/>
                  <a:gd name="connsiteX11" fmla="*/ 1215050 w 2489679"/>
                  <a:gd name="connsiteY11" fmla="*/ 1234699 h 123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9679" h="1234698">
                    <a:moveTo>
                      <a:pt x="1215050" y="1234699"/>
                    </a:moveTo>
                    <a:cubicBezTo>
                      <a:pt x="847429" y="1234699"/>
                      <a:pt x="543191" y="951377"/>
                      <a:pt x="511500" y="592630"/>
                    </a:cubicBezTo>
                    <a:cubicBezTo>
                      <a:pt x="483611" y="727636"/>
                      <a:pt x="365085" y="830316"/>
                      <a:pt x="222474" y="830316"/>
                    </a:cubicBezTo>
                    <a:lnTo>
                      <a:pt x="0" y="830316"/>
                    </a:lnTo>
                    <a:lnTo>
                      <a:pt x="0" y="295998"/>
                    </a:lnTo>
                    <a:cubicBezTo>
                      <a:pt x="0" y="133104"/>
                      <a:pt x="132470" y="0"/>
                      <a:pt x="294730" y="0"/>
                    </a:cubicBezTo>
                    <a:lnTo>
                      <a:pt x="508331" y="0"/>
                    </a:lnTo>
                    <a:lnTo>
                      <a:pt x="517204" y="0"/>
                    </a:lnTo>
                    <a:lnTo>
                      <a:pt x="1782960" y="0"/>
                    </a:lnTo>
                    <a:cubicBezTo>
                      <a:pt x="2171497" y="3169"/>
                      <a:pt x="2489679" y="316914"/>
                      <a:pt x="2489679" y="703550"/>
                    </a:cubicBezTo>
                    <a:lnTo>
                      <a:pt x="2489679" y="1234699"/>
                    </a:lnTo>
                    <a:lnTo>
                      <a:pt x="1215050" y="1234699"/>
                    </a:ln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0CDEED22-C135-40AE-B058-BEF7C3A9A9CB}"/>
                  </a:ext>
                </a:extLst>
              </p:cNvPr>
              <p:cNvSpPr/>
              <p:nvPr/>
            </p:nvSpPr>
            <p:spPr>
              <a:xfrm>
                <a:off x="6265751" y="4760382"/>
                <a:ext cx="1579322" cy="1708391"/>
              </a:xfrm>
              <a:custGeom>
                <a:avLst/>
                <a:gdLst>
                  <a:gd name="connsiteX0" fmla="*/ 0 w 1384282"/>
                  <a:gd name="connsiteY0" fmla="*/ 1244840 h 1935712"/>
                  <a:gd name="connsiteX1" fmla="*/ 0 w 1384282"/>
                  <a:gd name="connsiteY1" fmla="*/ 0 h 1935712"/>
                  <a:gd name="connsiteX2" fmla="*/ 595165 w 1384282"/>
                  <a:gd name="connsiteY2" fmla="*/ 0 h 1935712"/>
                  <a:gd name="connsiteX3" fmla="*/ 1384282 w 1384282"/>
                  <a:gd name="connsiteY3" fmla="*/ 690239 h 1935712"/>
                  <a:gd name="connsiteX4" fmla="*/ 1384282 w 1384282"/>
                  <a:gd name="connsiteY4" fmla="*/ 1935713 h 1935712"/>
                  <a:gd name="connsiteX5" fmla="*/ 789117 w 1384282"/>
                  <a:gd name="connsiteY5" fmla="*/ 1935713 h 1935712"/>
                  <a:gd name="connsiteX6" fmla="*/ 0 w 1384282"/>
                  <a:gd name="connsiteY6" fmla="*/ 1244840 h 193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4282" h="1935712">
                    <a:moveTo>
                      <a:pt x="0" y="1244840"/>
                    </a:moveTo>
                    <a:lnTo>
                      <a:pt x="0" y="0"/>
                    </a:lnTo>
                    <a:lnTo>
                      <a:pt x="595165" y="0"/>
                    </a:lnTo>
                    <a:cubicBezTo>
                      <a:pt x="1029338" y="0"/>
                      <a:pt x="1384282" y="310576"/>
                      <a:pt x="1384282" y="690239"/>
                    </a:cubicBezTo>
                    <a:lnTo>
                      <a:pt x="1384282" y="1935713"/>
                    </a:lnTo>
                    <a:lnTo>
                      <a:pt x="789117" y="1935713"/>
                    </a:lnTo>
                    <a:cubicBezTo>
                      <a:pt x="354944" y="1935079"/>
                      <a:pt x="3169" y="1624503"/>
                      <a:pt x="0" y="1244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xmlns="" id="{D94A9A1E-3D85-4345-B089-DA9EB329513E}"/>
                  </a:ext>
                </a:extLst>
              </p:cNvPr>
              <p:cNvSpPr/>
              <p:nvPr/>
            </p:nvSpPr>
            <p:spPr>
              <a:xfrm>
                <a:off x="6190544" y="4812524"/>
                <a:ext cx="536000" cy="716510"/>
              </a:xfrm>
              <a:custGeom>
                <a:avLst/>
                <a:gdLst>
                  <a:gd name="connsiteX0" fmla="*/ 210431 w 489949"/>
                  <a:gd name="connsiteY0" fmla="*/ 702282 h 702282"/>
                  <a:gd name="connsiteX1" fmla="*/ 0 w 489949"/>
                  <a:gd name="connsiteY1" fmla="*/ 702282 h 702282"/>
                  <a:gd name="connsiteX2" fmla="*/ 0 w 489949"/>
                  <a:gd name="connsiteY2" fmla="*/ 250362 h 702282"/>
                  <a:gd name="connsiteX3" fmla="*/ 279518 w 489949"/>
                  <a:gd name="connsiteY3" fmla="*/ 0 h 702282"/>
                  <a:gd name="connsiteX4" fmla="*/ 489950 w 489949"/>
                  <a:gd name="connsiteY4" fmla="*/ 0 h 702282"/>
                  <a:gd name="connsiteX5" fmla="*/ 489950 w 489949"/>
                  <a:gd name="connsiteY5" fmla="*/ 451920 h 702282"/>
                  <a:gd name="connsiteX6" fmla="*/ 210431 w 489949"/>
                  <a:gd name="connsiteY6" fmla="*/ 702282 h 70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49" h="702282">
                    <a:moveTo>
                      <a:pt x="210431" y="702282"/>
                    </a:moveTo>
                    <a:lnTo>
                      <a:pt x="0" y="702282"/>
                    </a:lnTo>
                    <a:lnTo>
                      <a:pt x="0" y="250362"/>
                    </a:lnTo>
                    <a:cubicBezTo>
                      <a:pt x="0" y="112822"/>
                      <a:pt x="125498" y="0"/>
                      <a:pt x="279518" y="0"/>
                    </a:cubicBezTo>
                    <a:lnTo>
                      <a:pt x="489950" y="0"/>
                    </a:lnTo>
                    <a:lnTo>
                      <a:pt x="489950" y="451920"/>
                    </a:lnTo>
                    <a:cubicBezTo>
                      <a:pt x="488682" y="589461"/>
                      <a:pt x="364452" y="702282"/>
                      <a:pt x="210431" y="702282"/>
                    </a:cubicBezTo>
                    <a:close/>
                  </a:path>
                </a:pathLst>
              </a:custGeom>
              <a:solidFill>
                <a:srgbClr val="929799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E6293CB4-6CFA-47C8-9322-84A5846E1F06}"/>
                  </a:ext>
                </a:extLst>
              </p:cNvPr>
              <p:cNvSpPr/>
              <p:nvPr/>
            </p:nvSpPr>
            <p:spPr>
              <a:xfrm>
                <a:off x="4903906" y="4650248"/>
                <a:ext cx="1361844" cy="876884"/>
              </a:xfrm>
              <a:custGeom>
                <a:avLst/>
                <a:gdLst>
                  <a:gd name="connsiteX0" fmla="*/ 0 w 1244839"/>
                  <a:gd name="connsiteY0" fmla="*/ 369522 h 859471"/>
                  <a:gd name="connsiteX1" fmla="*/ 0 w 1244839"/>
                  <a:gd name="connsiteY1" fmla="*/ 0 h 859471"/>
                  <a:gd name="connsiteX2" fmla="*/ 801160 w 1244839"/>
                  <a:gd name="connsiteY2" fmla="*/ 0 h 859471"/>
                  <a:gd name="connsiteX3" fmla="*/ 1244840 w 1244839"/>
                  <a:gd name="connsiteY3" fmla="*/ 489950 h 859471"/>
                  <a:gd name="connsiteX4" fmla="*/ 1244840 w 1244839"/>
                  <a:gd name="connsiteY4" fmla="*/ 859472 h 859471"/>
                  <a:gd name="connsiteX5" fmla="*/ 443680 w 1244839"/>
                  <a:gd name="connsiteY5" fmla="*/ 859472 h 859471"/>
                  <a:gd name="connsiteX6" fmla="*/ 0 w 1244839"/>
                  <a:gd name="connsiteY6" fmla="*/ 369522 h 85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839" h="859471">
                    <a:moveTo>
                      <a:pt x="0" y="369522"/>
                    </a:moveTo>
                    <a:lnTo>
                      <a:pt x="0" y="0"/>
                    </a:lnTo>
                    <a:lnTo>
                      <a:pt x="801160" y="0"/>
                    </a:lnTo>
                    <a:cubicBezTo>
                      <a:pt x="1045184" y="0"/>
                      <a:pt x="1244840" y="220572"/>
                      <a:pt x="1244840" y="489950"/>
                    </a:cubicBezTo>
                    <a:lnTo>
                      <a:pt x="1244840" y="859472"/>
                    </a:lnTo>
                    <a:lnTo>
                      <a:pt x="443680" y="859472"/>
                    </a:lnTo>
                    <a:cubicBezTo>
                      <a:pt x="199656" y="856936"/>
                      <a:pt x="0" y="638899"/>
                      <a:pt x="0" y="369522"/>
                    </a:cubicBezTo>
                    <a:close/>
                  </a:path>
                </a:pathLst>
              </a:custGeom>
              <a:solidFill>
                <a:srgbClr val="46B7A8"/>
              </a:solidFill>
              <a:ln w="6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72E1-2DBB-4BC7-8383-3554D328B50C}"/>
              </a:ext>
            </a:extLst>
          </p:cNvPr>
          <p:cNvSpPr txBox="1"/>
          <p:nvPr/>
        </p:nvSpPr>
        <p:spPr>
          <a:xfrm>
            <a:off x="1119732" y="3282986"/>
            <a:ext cx="976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ilroy Bold" panose="00000800000000000000" pitchFamily="2" charset="-52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8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252248" y="768472"/>
            <a:ext cx="12447358" cy="608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1697132" y="209669"/>
            <a:ext cx="85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ИНФОРМАЦИЯ ОБ УЧРЕЖДЕНИИ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08675BC-61C2-4A40-BAA4-AF112145A3EA}"/>
              </a:ext>
            </a:extLst>
          </p:cNvPr>
          <p:cNvGrpSpPr/>
          <p:nvPr/>
        </p:nvGrpSpPr>
        <p:grpSpPr>
          <a:xfrm>
            <a:off x="726658" y="202910"/>
            <a:ext cx="11346271" cy="5321331"/>
            <a:chOff x="726658" y="202910"/>
            <a:chExt cx="11346271" cy="5321331"/>
          </a:xfrm>
        </p:grpSpPr>
        <p:sp>
          <p:nvSpPr>
            <p:cNvPr id="14" name="Прямоугольник: скругленные противолежащие углы 13">
              <a:extLst>
                <a:ext uri="{FF2B5EF4-FFF2-40B4-BE49-F238E27FC236}">
                  <a16:creationId xmlns:a16="http://schemas.microsoft.com/office/drawing/2014/main" xmlns="" id="{2BDD8A5C-00FE-4E47-ADA6-35A08155FB4C}"/>
                </a:ext>
              </a:extLst>
            </p:cNvPr>
            <p:cNvSpPr/>
            <p:nvPr/>
          </p:nvSpPr>
          <p:spPr>
            <a:xfrm rot="16200000" flipV="1">
              <a:off x="10693292" y="-133461"/>
              <a:ext cx="1043265" cy="17160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6B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077303-A4DB-48A5-96F9-A518D9083767}"/>
                </a:ext>
              </a:extLst>
            </p:cNvPr>
            <p:cNvSpPr txBox="1"/>
            <p:nvPr/>
          </p:nvSpPr>
          <p:spPr>
            <a:xfrm>
              <a:off x="726658" y="1492368"/>
              <a:ext cx="10946920" cy="403187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algn="just">
                <a:spcBef>
                  <a:spcPts val="600"/>
                </a:spcBef>
                <a:buSzPct val="110000"/>
              </a:pPr>
              <a:r>
                <a:rPr lang="ru-RU" sz="1600" dirty="0">
                  <a:latin typeface="Gilroy" panose="00000500000000000000" pitchFamily="2" charset="-52"/>
                </a:rPr>
                <a:t>Государственное  бюджетное  учреждение  города Москвы по работе с населением по месту жительства «Юго-Восток» сокращенное наименование ГБУ «Юго-Восток» создано для выполнения работ, оказания услуг в целях обеспечения реализации предусмотренных федеральными законами, законами города Москвы, нормативными правовыми актами Правительства Москвы полномочий города Москвы в сфере организации досуговой, социально-воспитательной, физкультурно-оздоровительной и спортивной работы с населением Юго-Восточного административного округа города Москвы по месту жительства. </a:t>
              </a: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endParaRPr lang="ru-RU" sz="1600" dirty="0" smtClean="0">
                <a:latin typeface="Gilroy" panose="00000500000000000000" pitchFamily="2" charset="-52"/>
              </a:endParaRPr>
            </a:p>
            <a:p>
              <a:pPr marL="342900" algn="just">
                <a:buSzPct val="110000"/>
              </a:pPr>
              <a:r>
                <a:rPr lang="ru-RU" sz="1600" dirty="0" smtClean="0">
                  <a:latin typeface="Gilroy" panose="00000500000000000000" pitchFamily="2" charset="-52"/>
                </a:rPr>
                <a:t>Основными </a:t>
              </a:r>
              <a:r>
                <a:rPr lang="ru-RU" sz="1600" dirty="0">
                  <a:latin typeface="Gilroy" panose="00000500000000000000" pitchFamily="2" charset="-52"/>
                </a:rPr>
                <a:t>целями деятельности Учреждения являются: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физической культуры и спорта, физкультурно-оздоровительной и физкультурно-спортивной деятельности, популяризация здорового образа жизни и вовлечение жителей в занятия физической культурой и спортом;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содержательного досуга населения; 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Организация социально-полезной, общественной деятельности, гражданское воспитание населения;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Развитие художественно-эстетического творчества, различных видов искусств;</a:t>
              </a:r>
            </a:p>
            <a:p>
              <a:pPr marL="628650" indent="-285750" algn="just">
                <a:buSzPct val="110000"/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Gilroy" panose="00000500000000000000" pitchFamily="2" charset="-52"/>
                </a:rPr>
                <a:t>Патриотическое воспитание детей, подростков и молодежи, развитие военно-прикладной, историко-           патриотической, оборонно-спортивной работы, а также патриотическое просвещение.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752AACC9-21B3-463F-BC4E-E3B1FE741CA9}"/>
                </a:ext>
              </a:extLst>
            </p:cNvPr>
            <p:cNvGrpSpPr/>
            <p:nvPr/>
          </p:nvGrpSpPr>
          <p:grpSpPr>
            <a:xfrm>
              <a:off x="726658" y="273405"/>
              <a:ext cx="1116391" cy="652166"/>
              <a:chOff x="335668" y="340923"/>
              <a:chExt cx="2028240" cy="1184843"/>
            </a:xfrm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FF85BC68-C412-4777-9B41-8F59365C02D6}"/>
                  </a:ext>
                </a:extLst>
              </p:cNvPr>
              <p:cNvSpPr/>
              <p:nvPr/>
            </p:nvSpPr>
            <p:spPr>
              <a:xfrm>
                <a:off x="2098806" y="342126"/>
                <a:ext cx="265102" cy="1147573"/>
              </a:xfrm>
              <a:custGeom>
                <a:avLst/>
                <a:gdLst>
                  <a:gd name="connsiteX0" fmla="*/ 204988 w 265102"/>
                  <a:gd name="connsiteY0" fmla="*/ 10219 h 1147573"/>
                  <a:gd name="connsiteX1" fmla="*/ 168920 w 265102"/>
                  <a:gd name="connsiteY1" fmla="*/ 15629 h 1147573"/>
                  <a:gd name="connsiteX2" fmla="*/ 78148 w 265102"/>
                  <a:gd name="connsiteY2" fmla="*/ 33664 h 1147573"/>
                  <a:gd name="connsiteX3" fmla="*/ 78148 w 265102"/>
                  <a:gd name="connsiteY3" fmla="*/ 140666 h 1147573"/>
                  <a:gd name="connsiteX4" fmla="*/ 161706 w 265102"/>
                  <a:gd name="connsiteY4" fmla="*/ 121430 h 1147573"/>
                  <a:gd name="connsiteX5" fmla="*/ 159903 w 265102"/>
                  <a:gd name="connsiteY5" fmla="*/ 747816 h 1147573"/>
                  <a:gd name="connsiteX6" fmla="*/ 72137 w 265102"/>
                  <a:gd name="connsiteY6" fmla="*/ 971439 h 1147573"/>
                  <a:gd name="connsiteX7" fmla="*/ 0 w 265102"/>
                  <a:gd name="connsiteY7" fmla="*/ 1147573 h 1147573"/>
                  <a:gd name="connsiteX8" fmla="*/ 261495 w 265102"/>
                  <a:gd name="connsiteY8" fmla="*/ 749619 h 1147573"/>
                  <a:gd name="connsiteX9" fmla="*/ 265102 w 265102"/>
                  <a:gd name="connsiteY9" fmla="*/ 0 h 1147573"/>
                  <a:gd name="connsiteX10" fmla="*/ 204988 w 265102"/>
                  <a:gd name="connsiteY10" fmla="*/ 10219 h 11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102" h="1147573">
                    <a:moveTo>
                      <a:pt x="204988" y="10219"/>
                    </a:moveTo>
                    <a:cubicBezTo>
                      <a:pt x="197174" y="12023"/>
                      <a:pt x="174931" y="13826"/>
                      <a:pt x="168920" y="15629"/>
                    </a:cubicBezTo>
                    <a:cubicBezTo>
                      <a:pt x="138863" y="19837"/>
                      <a:pt x="108205" y="25849"/>
                      <a:pt x="78148" y="33664"/>
                    </a:cubicBezTo>
                    <a:lnTo>
                      <a:pt x="78148" y="140666"/>
                    </a:lnTo>
                    <a:cubicBezTo>
                      <a:pt x="105800" y="132851"/>
                      <a:pt x="133453" y="126239"/>
                      <a:pt x="161706" y="121430"/>
                    </a:cubicBezTo>
                    <a:lnTo>
                      <a:pt x="159903" y="747816"/>
                    </a:lnTo>
                    <a:cubicBezTo>
                      <a:pt x="159903" y="833779"/>
                      <a:pt x="126840" y="912528"/>
                      <a:pt x="72137" y="971439"/>
                    </a:cubicBezTo>
                    <a:cubicBezTo>
                      <a:pt x="61316" y="1035761"/>
                      <a:pt x="36068" y="1095875"/>
                      <a:pt x="0" y="1147573"/>
                    </a:cubicBezTo>
                    <a:cubicBezTo>
                      <a:pt x="153891" y="1080847"/>
                      <a:pt x="261495" y="927556"/>
                      <a:pt x="261495" y="749619"/>
                    </a:cubicBezTo>
                    <a:lnTo>
                      <a:pt x="265102" y="0"/>
                    </a:lnTo>
                    <a:lnTo>
                      <a:pt x="204988" y="10219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27F3B086-3FAB-42E7-B5EF-183F295D829F}"/>
                  </a:ext>
                </a:extLst>
              </p:cNvPr>
              <p:cNvSpPr/>
              <p:nvPr/>
            </p:nvSpPr>
            <p:spPr>
              <a:xfrm>
                <a:off x="1810260" y="340923"/>
                <a:ext cx="269911" cy="1148775"/>
              </a:xfrm>
              <a:custGeom>
                <a:avLst/>
                <a:gdLst>
                  <a:gd name="connsiteX0" fmla="*/ 209196 w 269911"/>
                  <a:gd name="connsiteY0" fmla="*/ 9618 h 1148775"/>
                  <a:gd name="connsiteX1" fmla="*/ 169521 w 269911"/>
                  <a:gd name="connsiteY1" fmla="*/ 15028 h 1148775"/>
                  <a:gd name="connsiteX2" fmla="*/ 76946 w 269911"/>
                  <a:gd name="connsiteY2" fmla="*/ 34265 h 1148775"/>
                  <a:gd name="connsiteX3" fmla="*/ 76946 w 269911"/>
                  <a:gd name="connsiteY3" fmla="*/ 143672 h 1148775"/>
                  <a:gd name="connsiteX4" fmla="*/ 164111 w 269911"/>
                  <a:gd name="connsiteY4" fmla="*/ 122632 h 1148775"/>
                  <a:gd name="connsiteX5" fmla="*/ 158700 w 269911"/>
                  <a:gd name="connsiteY5" fmla="*/ 749018 h 1148775"/>
                  <a:gd name="connsiteX6" fmla="*/ 71535 w 269911"/>
                  <a:gd name="connsiteY6" fmla="*/ 972041 h 1148775"/>
                  <a:gd name="connsiteX7" fmla="*/ 0 w 269911"/>
                  <a:gd name="connsiteY7" fmla="*/ 1148775 h 1148775"/>
                  <a:gd name="connsiteX8" fmla="*/ 264501 w 269911"/>
                  <a:gd name="connsiteY8" fmla="*/ 747215 h 1148775"/>
                  <a:gd name="connsiteX9" fmla="*/ 269911 w 269911"/>
                  <a:gd name="connsiteY9" fmla="*/ 0 h 1148775"/>
                  <a:gd name="connsiteX10" fmla="*/ 209196 w 269911"/>
                  <a:gd name="connsiteY10" fmla="*/ 9618 h 114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911" h="1148775">
                    <a:moveTo>
                      <a:pt x="209196" y="9618"/>
                    </a:moveTo>
                    <a:cubicBezTo>
                      <a:pt x="209196" y="9618"/>
                      <a:pt x="179139" y="13225"/>
                      <a:pt x="169521" y="15028"/>
                    </a:cubicBezTo>
                    <a:cubicBezTo>
                      <a:pt x="138863" y="19237"/>
                      <a:pt x="108205" y="25849"/>
                      <a:pt x="76946" y="34265"/>
                    </a:cubicBezTo>
                    <a:lnTo>
                      <a:pt x="76946" y="143672"/>
                    </a:lnTo>
                    <a:cubicBezTo>
                      <a:pt x="106402" y="134655"/>
                      <a:pt x="135857" y="127441"/>
                      <a:pt x="164111" y="122632"/>
                    </a:cubicBezTo>
                    <a:lnTo>
                      <a:pt x="158700" y="749018"/>
                    </a:lnTo>
                    <a:cubicBezTo>
                      <a:pt x="158700" y="834981"/>
                      <a:pt x="125638" y="913129"/>
                      <a:pt x="71535" y="972041"/>
                    </a:cubicBezTo>
                    <a:cubicBezTo>
                      <a:pt x="60715" y="1036964"/>
                      <a:pt x="36068" y="1097077"/>
                      <a:pt x="0" y="1148775"/>
                    </a:cubicBezTo>
                    <a:cubicBezTo>
                      <a:pt x="154493" y="1082049"/>
                      <a:pt x="263299" y="927556"/>
                      <a:pt x="264501" y="747215"/>
                    </a:cubicBezTo>
                    <a:lnTo>
                      <a:pt x="269911" y="0"/>
                    </a:lnTo>
                    <a:lnTo>
                      <a:pt x="209196" y="9618"/>
                    </a:lnTo>
                    <a:close/>
                  </a:path>
                </a:pathLst>
              </a:custGeom>
              <a:solidFill>
                <a:srgbClr val="929799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3EBF18F-A182-4DDC-9887-E58B88ECDCC4}"/>
                  </a:ext>
                </a:extLst>
              </p:cNvPr>
              <p:cNvSpPr/>
              <p:nvPr/>
            </p:nvSpPr>
            <p:spPr>
              <a:xfrm>
                <a:off x="1050421" y="357755"/>
                <a:ext cx="730984" cy="1168011"/>
              </a:xfrm>
              <a:custGeom>
                <a:avLst/>
                <a:gdLst>
                  <a:gd name="connsiteX0" fmla="*/ 314395 w 730984"/>
                  <a:gd name="connsiteY0" fmla="*/ 1168012 h 1168011"/>
                  <a:gd name="connsiteX1" fmla="*/ 0 w 730984"/>
                  <a:gd name="connsiteY1" fmla="*/ 1168012 h 1168011"/>
                  <a:gd name="connsiteX2" fmla="*/ 0 w 730984"/>
                  <a:gd name="connsiteY2" fmla="*/ 416589 h 1168011"/>
                  <a:gd name="connsiteX3" fmla="*/ 416589 w 730984"/>
                  <a:gd name="connsiteY3" fmla="*/ 0 h 1168011"/>
                  <a:gd name="connsiteX4" fmla="*/ 730984 w 730984"/>
                  <a:gd name="connsiteY4" fmla="*/ 0 h 1168011"/>
                  <a:gd name="connsiteX5" fmla="*/ 730984 w 730984"/>
                  <a:gd name="connsiteY5" fmla="*/ 751423 h 1168011"/>
                  <a:gd name="connsiteX6" fmla="*/ 314395 w 730984"/>
                  <a:gd name="connsiteY6" fmla="*/ 1168012 h 1168011"/>
                  <a:gd name="connsiteX7" fmla="*/ 104598 w 730984"/>
                  <a:gd name="connsiteY7" fmla="*/ 1064015 h 1168011"/>
                  <a:gd name="connsiteX8" fmla="*/ 314395 w 730984"/>
                  <a:gd name="connsiteY8" fmla="*/ 1064015 h 1168011"/>
                  <a:gd name="connsiteX9" fmla="*/ 626386 w 730984"/>
                  <a:gd name="connsiteY9" fmla="*/ 752024 h 1168011"/>
                  <a:gd name="connsiteX10" fmla="*/ 626386 w 730984"/>
                  <a:gd name="connsiteY10" fmla="*/ 102795 h 1168011"/>
                  <a:gd name="connsiteX11" fmla="*/ 416589 w 730984"/>
                  <a:gd name="connsiteY11" fmla="*/ 102795 h 1168011"/>
                  <a:gd name="connsiteX12" fmla="*/ 104598 w 730984"/>
                  <a:gd name="connsiteY12" fmla="*/ 414785 h 1168011"/>
                  <a:gd name="connsiteX13" fmla="*/ 104598 w 730984"/>
                  <a:gd name="connsiteY13" fmla="*/ 1064015 h 116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984" h="1168011">
                    <a:moveTo>
                      <a:pt x="314395" y="1168012"/>
                    </a:moveTo>
                    <a:lnTo>
                      <a:pt x="0" y="1168012"/>
                    </a:lnTo>
                    <a:lnTo>
                      <a:pt x="0" y="416589"/>
                    </a:lnTo>
                    <a:cubicBezTo>
                      <a:pt x="0" y="187555"/>
                      <a:pt x="187555" y="0"/>
                      <a:pt x="416589" y="0"/>
                    </a:cubicBezTo>
                    <a:lnTo>
                      <a:pt x="730984" y="0"/>
                    </a:lnTo>
                    <a:lnTo>
                      <a:pt x="730984" y="751423"/>
                    </a:lnTo>
                    <a:cubicBezTo>
                      <a:pt x="729181" y="980457"/>
                      <a:pt x="543429" y="1168012"/>
                      <a:pt x="314395" y="1168012"/>
                    </a:cubicBezTo>
                    <a:close/>
                    <a:moveTo>
                      <a:pt x="104598" y="1064015"/>
                    </a:moveTo>
                    <a:lnTo>
                      <a:pt x="314395" y="1064015"/>
                    </a:lnTo>
                    <a:cubicBezTo>
                      <a:pt x="486321" y="1064015"/>
                      <a:pt x="626386" y="923950"/>
                      <a:pt x="626386" y="752024"/>
                    </a:cubicBezTo>
                    <a:lnTo>
                      <a:pt x="626386" y="102795"/>
                    </a:lnTo>
                    <a:lnTo>
                      <a:pt x="416589" y="102795"/>
                    </a:lnTo>
                    <a:cubicBezTo>
                      <a:pt x="244663" y="102795"/>
                      <a:pt x="104598" y="242860"/>
                      <a:pt x="104598" y="414785"/>
                    </a:cubicBezTo>
                    <a:lnTo>
                      <a:pt x="104598" y="1064015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37EDBC4C-9CD6-44EF-B35F-E0DEA3971579}"/>
                  </a:ext>
                </a:extLst>
              </p:cNvPr>
              <p:cNvSpPr/>
              <p:nvPr/>
            </p:nvSpPr>
            <p:spPr>
              <a:xfrm>
                <a:off x="335668" y="375188"/>
                <a:ext cx="654639" cy="1150578"/>
              </a:xfrm>
              <a:custGeom>
                <a:avLst/>
                <a:gdLst>
                  <a:gd name="connsiteX0" fmla="*/ 556053 w 654639"/>
                  <a:gd name="connsiteY0" fmla="*/ 1150579 h 1150578"/>
                  <a:gd name="connsiteX1" fmla="*/ 437028 w 654639"/>
                  <a:gd name="connsiteY1" fmla="*/ 1150579 h 1150578"/>
                  <a:gd name="connsiteX2" fmla="*/ 130447 w 654639"/>
                  <a:gd name="connsiteY2" fmla="*/ 1038767 h 1150578"/>
                  <a:gd name="connsiteX3" fmla="*/ 0 w 654639"/>
                  <a:gd name="connsiteY3" fmla="*/ 749018 h 1150578"/>
                  <a:gd name="connsiteX4" fmla="*/ 0 w 654639"/>
                  <a:gd name="connsiteY4" fmla="*/ 0 h 1150578"/>
                  <a:gd name="connsiteX5" fmla="*/ 334834 w 654639"/>
                  <a:gd name="connsiteY5" fmla="*/ 0 h 1150578"/>
                  <a:gd name="connsiteX6" fmla="*/ 654640 w 654639"/>
                  <a:gd name="connsiteY6" fmla="*/ 134054 h 1150578"/>
                  <a:gd name="connsiteX7" fmla="*/ 577093 w 654639"/>
                  <a:gd name="connsiteY7" fmla="*/ 201982 h 1150578"/>
                  <a:gd name="connsiteX8" fmla="*/ 334834 w 654639"/>
                  <a:gd name="connsiteY8" fmla="*/ 101592 h 1150578"/>
                  <a:gd name="connsiteX9" fmla="*/ 103997 w 654639"/>
                  <a:gd name="connsiteY9" fmla="*/ 101592 h 1150578"/>
                  <a:gd name="connsiteX10" fmla="*/ 103997 w 654639"/>
                  <a:gd name="connsiteY10" fmla="*/ 746614 h 1150578"/>
                  <a:gd name="connsiteX11" fmla="*/ 437028 w 654639"/>
                  <a:gd name="connsiteY11" fmla="*/ 1043576 h 1150578"/>
                  <a:gd name="connsiteX12" fmla="*/ 556053 w 654639"/>
                  <a:gd name="connsiteY12" fmla="*/ 1043576 h 1150578"/>
                  <a:gd name="connsiteX13" fmla="*/ 556053 w 654639"/>
                  <a:gd name="connsiteY13" fmla="*/ 1150579 h 11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4639" h="1150578">
                    <a:moveTo>
                      <a:pt x="556053" y="1150579"/>
                    </a:moveTo>
                    <a:lnTo>
                      <a:pt x="437028" y="1150579"/>
                    </a:lnTo>
                    <a:cubicBezTo>
                      <a:pt x="319806" y="1150579"/>
                      <a:pt x="211601" y="1110904"/>
                      <a:pt x="130447" y="1038767"/>
                    </a:cubicBezTo>
                    <a:cubicBezTo>
                      <a:pt x="46889" y="964827"/>
                      <a:pt x="0" y="860830"/>
                      <a:pt x="0" y="749018"/>
                    </a:cubicBezTo>
                    <a:lnTo>
                      <a:pt x="0" y="0"/>
                    </a:lnTo>
                    <a:lnTo>
                      <a:pt x="334834" y="0"/>
                    </a:lnTo>
                    <a:cubicBezTo>
                      <a:pt x="465281" y="0"/>
                      <a:pt x="573486" y="45686"/>
                      <a:pt x="654640" y="134054"/>
                    </a:cubicBezTo>
                    <a:lnTo>
                      <a:pt x="577093" y="201982"/>
                    </a:lnTo>
                    <a:cubicBezTo>
                      <a:pt x="516378" y="134054"/>
                      <a:pt x="437028" y="101592"/>
                      <a:pt x="334834" y="101592"/>
                    </a:cubicBezTo>
                    <a:lnTo>
                      <a:pt x="103997" y="101592"/>
                    </a:lnTo>
                    <a:lnTo>
                      <a:pt x="103997" y="746614"/>
                    </a:lnTo>
                    <a:cubicBezTo>
                      <a:pt x="103997" y="914932"/>
                      <a:pt x="247669" y="1043576"/>
                      <a:pt x="437028" y="1043576"/>
                    </a:cubicBezTo>
                    <a:lnTo>
                      <a:pt x="556053" y="1043576"/>
                    </a:lnTo>
                    <a:lnTo>
                      <a:pt x="556053" y="1150579"/>
                    </a:lnTo>
                    <a:close/>
                  </a:path>
                </a:pathLst>
              </a:custGeom>
              <a:solidFill>
                <a:srgbClr val="C0181C"/>
              </a:solidFill>
              <a:ln w="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-1" y="1277519"/>
            <a:ext cx="12192000" cy="5576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10947" y="1268152"/>
            <a:ext cx="2413516" cy="252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248085" y="938546"/>
            <a:ext cx="5671372" cy="6167535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464" y="4888045"/>
            <a:ext cx="1962540" cy="1965735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6305982" y="967763"/>
            <a:ext cx="5604499" cy="6167535"/>
          </a:xfrm>
          <a:prstGeom prst="round2DiagRect">
            <a:avLst>
              <a:gd name="adj1" fmla="val 0"/>
              <a:gd name="adj2" fmla="val 29735"/>
            </a:avLst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812372" y="-5459786"/>
            <a:ext cx="603281" cy="1287132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11856" y="1316056"/>
            <a:ext cx="568690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Государственная </a:t>
            </a:r>
            <a:r>
              <a:rPr lang="ru-RU" sz="2000" b="1" dirty="0">
                <a:latin typeface="Gilroy" panose="00000500000000000000" pitchFamily="2" charset="-52"/>
              </a:rPr>
              <a:t>программа </a:t>
            </a:r>
            <a:r>
              <a:rPr lang="ru-RU" sz="2000" b="1" dirty="0" smtClean="0">
                <a:latin typeface="Gilroy" panose="00000500000000000000" pitchFamily="2" charset="-52"/>
              </a:rPr>
              <a:t>г. Москвы «Спорт </a:t>
            </a:r>
            <a:r>
              <a:rPr lang="ru-RU" sz="2000" b="1" dirty="0">
                <a:latin typeface="Gilroy" panose="00000500000000000000" pitchFamily="2" charset="-52"/>
              </a:rPr>
              <a:t>Москвы</a:t>
            </a:r>
            <a:r>
              <a:rPr lang="ru-RU" sz="2000" b="1" dirty="0" smtClean="0">
                <a:latin typeface="Gilroy" panose="00000500000000000000" pitchFamily="2" charset="-52"/>
              </a:rPr>
              <a:t>» 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Организация</a:t>
            </a:r>
            <a:r>
              <a:rPr lang="ru-RU" sz="1600" dirty="0">
                <a:latin typeface="Gilroy" panose="00000500000000000000" pitchFamily="2" charset="-52"/>
              </a:rPr>
              <a:t>, проведение и участие в официальных физкультурных мероприятиях в соответствии с Единым календарным планом физкультурных, спортивных и массовых спортивно-зрелищных мероприятий города </a:t>
            </a:r>
            <a:r>
              <a:rPr lang="ru-RU" sz="1600" dirty="0" smtClean="0">
                <a:latin typeface="Gilroy" panose="00000500000000000000" pitchFamily="2" charset="-52"/>
              </a:rPr>
              <a:t>Москвы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" panose="00000500000000000000" pitchFamily="2" charset="-52"/>
              </a:rPr>
              <a:t>Проведение </a:t>
            </a:r>
            <a:r>
              <a:rPr lang="ru-RU" sz="1600" dirty="0">
                <a:latin typeface="Gilroy" panose="00000500000000000000" pitchFamily="2" charset="-52"/>
              </a:rPr>
              <a:t>занятий по физической культуре и спорту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401792" y="190391"/>
            <a:ext cx="558196" cy="326084"/>
            <a:chOff x="-3597130" y="612150"/>
            <a:chExt cx="2028242" cy="1184847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-1833990" y="613352"/>
              <a:ext cx="265102" cy="1147576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-2122537" y="612150"/>
              <a:ext cx="269911" cy="1148776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-2882378" y="628983"/>
              <a:ext cx="730983" cy="1168012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-3597130" y="646417"/>
              <a:ext cx="654638" cy="1150580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833572" y="73880"/>
            <a:ext cx="110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ИНФОРМАЦИЯ О ГОСУДАРСТВЕННОМ ЗАДАНИИ НА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202</a:t>
            </a:r>
            <a:r>
              <a:rPr lang="en-US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ilroy" panose="00000500000000000000" pitchFamily="2" charset="-52"/>
              </a:rPr>
              <a:t>ГОД</a:t>
            </a:r>
            <a:endParaRPr lang="ru-RU" sz="2800" b="1" dirty="0">
              <a:solidFill>
                <a:srgbClr val="C00000"/>
              </a:solidFill>
              <a:latin typeface="Gilroy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6193243" y="1368410"/>
            <a:ext cx="5543828" cy="24622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Государственная программа г. Москвы </a:t>
            </a:r>
            <a:r>
              <a:rPr lang="ru-RU" sz="2000" b="1" dirty="0" smtClean="0">
                <a:latin typeface="Gilroy" panose="00000500000000000000" pitchFamily="2" charset="-52"/>
              </a:rPr>
              <a:t>«</a:t>
            </a:r>
            <a:r>
              <a:rPr lang="ru-RU" sz="2000" b="1" dirty="0">
                <a:latin typeface="Gilroy" panose="00000500000000000000" pitchFamily="2" charset="-52"/>
              </a:rPr>
              <a:t>Развитие культурно-туристической среды и сохранение культурного наследия»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latin typeface="Gilroy" panose="00000500000000000000" pitchFamily="2" charset="-52"/>
              </a:rPr>
              <a:t> </a:t>
            </a:r>
            <a:r>
              <a:rPr lang="ru-RU" sz="1600" dirty="0">
                <a:latin typeface="Gilroy" panose="00000500000000000000" pitchFamily="2" charset="-52"/>
              </a:rPr>
              <a:t>Организация и проведение культурно-массовых мероприятий</a:t>
            </a:r>
          </a:p>
          <a:p>
            <a:pPr indent="457200" algn="just">
              <a:spcBef>
                <a:spcPts val="6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Gilroy" panose="00000500000000000000" pitchFamily="2" charset="-52"/>
              </a:rPr>
              <a:t> Организация деятельности клубных формирований и формирований самодеятельного народного творчества</a:t>
            </a:r>
          </a:p>
        </p:txBody>
      </p:sp>
      <p:sp>
        <p:nvSpPr>
          <p:cNvPr id="29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61826" y="5020548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2" y="4400841"/>
            <a:ext cx="3393945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338856" y="3925211"/>
            <a:ext cx="1340988" cy="1700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C9383E6-32B0-4E87-A91B-023ABFD5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3" y="4400841"/>
            <a:ext cx="3391161" cy="2261216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4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164706" y="349717"/>
            <a:ext cx="1714970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9494929" y="2492154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2426904" y="236961"/>
            <a:ext cx="1742954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1678675" y="271033"/>
            <a:ext cx="8868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ГБУ «ЮГО-ВОСТОК»</a:t>
            </a:r>
          </a:p>
          <a:p>
            <a:pPr algn="ctr"/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р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айон Марьино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11773" y="1934200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Занятия по физической культуре и спорту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680" y="1972078"/>
            <a:ext cx="441622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</a:pPr>
            <a:r>
              <a:rPr lang="ru-RU" sz="2400" b="1" dirty="0">
                <a:latin typeface="Gilroy" panose="00000500000000000000" pitchFamily="2" charset="-52"/>
              </a:rPr>
              <a:t>Клубные формирования и формирования самодеятельного народного творчества</a:t>
            </a:r>
          </a:p>
        </p:txBody>
      </p:sp>
      <p:sp>
        <p:nvSpPr>
          <p:cNvPr id="37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741674" y="2467291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422240" y="2794800"/>
            <a:ext cx="1228037" cy="4584679"/>
          </a:xfrm>
          <a:prstGeom prst="round2DiagRect">
            <a:avLst>
              <a:gd name="adj1" fmla="val 0"/>
              <a:gd name="adj2" fmla="val 43458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9508995" y="4693769"/>
            <a:ext cx="984297" cy="26549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2688410" y="2686015"/>
            <a:ext cx="1248076" cy="478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5840" y="4625909"/>
            <a:ext cx="406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Культурно-массовые </a:t>
            </a:r>
            <a:r>
              <a:rPr lang="ru-RU" sz="2400" b="1" dirty="0" smtClean="0">
                <a:latin typeface="Gilroy" panose="00000500000000000000" pitchFamily="2" charset="-52"/>
              </a:rPr>
              <a:t>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47" y="4663787"/>
            <a:ext cx="4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 b="1" dirty="0">
                <a:latin typeface="Gilroy" panose="00000500000000000000" pitchFamily="2" charset="-52"/>
              </a:rPr>
              <a:t>Физкультурные и спортивные мероприятия</a:t>
            </a:r>
            <a:endParaRPr lang="ru-RU" sz="2400" b="1" dirty="0" smtClean="0">
              <a:latin typeface="Gilroy" panose="00000500000000000000" pitchFamily="2" charset="-52"/>
            </a:endParaRPr>
          </a:p>
        </p:txBody>
      </p:sp>
      <p:sp>
        <p:nvSpPr>
          <p:cNvPr id="28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755740" y="4668906"/>
            <a:ext cx="984297" cy="2654908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55681" y="552907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29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  6640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500" y="5563365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18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единиц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4180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774" y="3309570"/>
            <a:ext cx="48675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</a:pPr>
            <a:r>
              <a:rPr lang="ru-RU" sz="2400">
                <a:solidFill>
                  <a:schemeClr val="bg1"/>
                </a:solidFill>
                <a:latin typeface="Gilroy" panose="00000500000000000000" pitchFamily="2" charset="-52"/>
              </a:rPr>
              <a:t>7</a:t>
            </a:r>
            <a:r>
              <a:rPr lang="ru-RU" sz="240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mtClean="0">
                <a:solidFill>
                  <a:schemeClr val="bg1"/>
                </a:solidFill>
                <a:latin typeface="Gilroy" panose="00000500000000000000" pitchFamily="2" charset="-52"/>
              </a:rPr>
              <a:t>секций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indent="-457200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150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 человек</a:t>
            </a:r>
          </a:p>
          <a:p>
            <a:pPr lvl="0" indent="-457200">
              <a:spcBef>
                <a:spcPts val="600"/>
              </a:spcBef>
            </a:pP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1593" y="3343860"/>
            <a:ext cx="48675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 13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кружков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lvl="0" indent="-457200"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  <a:latin typeface="Gilroy" panose="00000500000000000000" pitchFamily="2" charset="-52"/>
              </a:rPr>
              <a:t> 277 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</a:rPr>
              <a:t>человек</a:t>
            </a:r>
            <a:endParaRPr lang="ru-RU" sz="24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3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6222" b="22779"/>
          <a:stretch/>
        </p:blipFill>
        <p:spPr>
          <a:xfrm>
            <a:off x="-770994" y="1305551"/>
            <a:ext cx="12580882" cy="6590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017987" y="230152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 и спортивные секции</a:t>
            </a:r>
          </a:p>
          <a:p>
            <a:pPr algn="ctr"/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в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 районе Марьино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299726" y="440148"/>
            <a:ext cx="1466100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91926" y="1886697"/>
            <a:ext cx="11117903" cy="13080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000" b="1" dirty="0">
                <a:latin typeface="Gilroy" panose="00000500000000000000" pitchFamily="2" charset="-52"/>
              </a:rPr>
              <a:t>Досуговые </a:t>
            </a:r>
            <a:r>
              <a:rPr lang="ru-RU" sz="2000" b="1" dirty="0" smtClean="0">
                <a:latin typeface="Gilroy" panose="00000500000000000000" pitchFamily="2" charset="-52"/>
              </a:rPr>
              <a:t>студии: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dirty="0" smtClean="0">
                <a:latin typeface="Gilroy" panose="00000500000000000000" pitchFamily="2" charset="-52"/>
              </a:rPr>
              <a:t>Изостудия «Палитра», кружок «Шитье и рукоделие», </a:t>
            </a:r>
            <a:r>
              <a:rPr lang="ru-RU" dirty="0" err="1" smtClean="0">
                <a:latin typeface="Gilroy" panose="00000500000000000000" pitchFamily="2" charset="-52"/>
              </a:rPr>
              <a:t>эстрадно</a:t>
            </a:r>
            <a:r>
              <a:rPr lang="ru-RU" dirty="0" smtClean="0">
                <a:latin typeface="Gilroy" panose="00000500000000000000" pitchFamily="2" charset="-52"/>
              </a:rPr>
              <a:t>-хоровая студии «Голоса», театральная студия «Звезда», студия музыкальной грамоты «Веселые </a:t>
            </a:r>
            <a:r>
              <a:rPr lang="ru-RU" dirty="0">
                <a:latin typeface="Gilroy" panose="00000500000000000000" pitchFamily="2" charset="-52"/>
              </a:rPr>
              <a:t>нотки», </a:t>
            </a:r>
            <a:r>
              <a:rPr lang="ru-RU" dirty="0" smtClean="0">
                <a:latin typeface="Gilroy" panose="00000500000000000000" pitchFamily="2" charset="-52"/>
              </a:rPr>
              <a:t>фолк-группа «Варенька», </a:t>
            </a:r>
            <a:r>
              <a:rPr lang="ru-RU" dirty="0">
                <a:latin typeface="Gilroy" panose="00000500000000000000" pitchFamily="2" charset="-52"/>
              </a:rPr>
              <a:t>т</a:t>
            </a:r>
            <a:r>
              <a:rPr lang="ru-RU" dirty="0" smtClean="0">
                <a:latin typeface="Gilroy" panose="00000500000000000000" pitchFamily="2" charset="-52"/>
              </a:rPr>
              <a:t>ворческий </a:t>
            </a:r>
            <a:r>
              <a:rPr lang="ru-RU" dirty="0">
                <a:latin typeface="Gilroy" panose="00000500000000000000" pitchFamily="2" charset="-52"/>
              </a:rPr>
              <a:t>клуб </a:t>
            </a:r>
            <a:r>
              <a:rPr lang="ru-RU" dirty="0" smtClean="0">
                <a:latin typeface="Gilroy" panose="00000500000000000000" pitchFamily="2" charset="-52"/>
              </a:rPr>
              <a:t>«Радость творчества», </a:t>
            </a:r>
            <a:r>
              <a:rPr lang="ru-RU" dirty="0">
                <a:latin typeface="Gilroy" panose="00000500000000000000" pitchFamily="2" charset="-52"/>
              </a:rPr>
              <a:t>т</a:t>
            </a:r>
            <a:r>
              <a:rPr lang="ru-RU" dirty="0" smtClean="0">
                <a:latin typeface="Gilroy" panose="00000500000000000000" pitchFamily="2" charset="-52"/>
              </a:rPr>
              <a:t>ворческий </a:t>
            </a:r>
            <a:r>
              <a:rPr lang="ru-RU" dirty="0">
                <a:latin typeface="Gilroy" panose="00000500000000000000" pitchFamily="2" charset="-52"/>
              </a:rPr>
              <a:t>клуб </a:t>
            </a:r>
            <a:r>
              <a:rPr lang="ru-RU" dirty="0" smtClean="0">
                <a:latin typeface="Gilroy" panose="00000500000000000000" pitchFamily="2" charset="-52"/>
              </a:rPr>
              <a:t>«</a:t>
            </a:r>
            <a:r>
              <a:rPr lang="ru-RU" dirty="0" err="1" smtClean="0">
                <a:latin typeface="Gilroy" panose="00000500000000000000" pitchFamily="2" charset="-52"/>
              </a:rPr>
              <a:t>Выдумляндия</a:t>
            </a:r>
            <a:r>
              <a:rPr lang="ru-RU" dirty="0" smtClean="0">
                <a:latin typeface="Gilroy" panose="00000500000000000000" pitchFamily="2" charset="-52"/>
              </a:rPr>
              <a:t>».</a:t>
            </a:r>
            <a:endParaRPr lang="ru-RU" b="1" dirty="0" smtClean="0">
              <a:latin typeface="Gilroy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91927" y="3353880"/>
            <a:ext cx="11117902" cy="13080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Спортивные секции: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dirty="0" smtClean="0">
                <a:latin typeface="Gilroy" panose="00000500000000000000" pitchFamily="2" charset="-52"/>
              </a:rPr>
              <a:t>Секция </a:t>
            </a:r>
            <a:r>
              <a:rPr lang="ru-RU" dirty="0">
                <a:latin typeface="Gilroy" panose="00000500000000000000" pitchFamily="2" charset="-52"/>
              </a:rPr>
              <a:t>спортивного танца </a:t>
            </a:r>
            <a:r>
              <a:rPr lang="ru-RU" dirty="0" smtClean="0">
                <a:latin typeface="Gilroy" panose="00000500000000000000" pitchFamily="2" charset="-52"/>
              </a:rPr>
              <a:t>«Нон-стоп  про», ОФП </a:t>
            </a:r>
            <a:r>
              <a:rPr lang="ru-RU" dirty="0">
                <a:latin typeface="Gilroy" panose="00000500000000000000" pitchFamily="2" charset="-52"/>
              </a:rPr>
              <a:t>с элементами </a:t>
            </a:r>
            <a:r>
              <a:rPr lang="ru-RU" dirty="0" smtClean="0">
                <a:latin typeface="Gilroy" panose="00000500000000000000" pitchFamily="2" charset="-52"/>
              </a:rPr>
              <a:t>танца,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</a:t>
            </a:r>
            <a:r>
              <a:rPr lang="ru-RU" dirty="0" err="1" smtClean="0">
                <a:latin typeface="Gilroy" panose="00000500000000000000" pitchFamily="2" charset="-52"/>
              </a:rPr>
              <a:t>Стрейтч</a:t>
            </a:r>
            <a:r>
              <a:rPr lang="ru-RU" dirty="0" smtClean="0">
                <a:latin typeface="Gilroy" panose="00000500000000000000" pitchFamily="2" charset="-52"/>
              </a:rPr>
              <a:t>»,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«Аэробика»,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«ГТО», футбольный </a:t>
            </a:r>
            <a:r>
              <a:rPr lang="ru-RU" dirty="0">
                <a:latin typeface="Gilroy" panose="00000500000000000000" pitchFamily="2" charset="-52"/>
              </a:rPr>
              <a:t>клуб </a:t>
            </a:r>
            <a:r>
              <a:rPr lang="ru-RU" dirty="0" smtClean="0">
                <a:latin typeface="Gilroy" panose="00000500000000000000" pitchFamily="2" charset="-52"/>
              </a:rPr>
              <a:t>«Марьино»,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«Футбол».</a:t>
            </a:r>
            <a:endParaRPr lang="ru-RU" dirty="0">
              <a:latin typeface="Gilroy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077303-A4DB-48A5-96F9-A518D9083767}"/>
              </a:ext>
            </a:extLst>
          </p:cNvPr>
          <p:cNvSpPr txBox="1"/>
          <p:nvPr/>
        </p:nvSpPr>
        <p:spPr>
          <a:xfrm>
            <a:off x="391927" y="4816085"/>
            <a:ext cx="11117902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algn="just">
              <a:spcBef>
                <a:spcPts val="600"/>
              </a:spcBef>
              <a:buSzPct val="110000"/>
            </a:pPr>
            <a:r>
              <a:rPr lang="ru-RU" sz="2000" b="1" dirty="0" smtClean="0">
                <a:latin typeface="Gilroy" panose="00000500000000000000" pitchFamily="2" charset="-52"/>
              </a:rPr>
              <a:t>Внебюджетные кружки:</a:t>
            </a:r>
          </a:p>
          <a:p>
            <a:pPr marL="342900" algn="just">
              <a:spcBef>
                <a:spcPts val="600"/>
              </a:spcBef>
              <a:buSzPct val="110000"/>
            </a:pPr>
            <a:r>
              <a:rPr lang="ru-RU" dirty="0">
                <a:latin typeface="Gilroy" panose="00000500000000000000" pitchFamily="2" charset="-52"/>
              </a:rPr>
              <a:t>Вокальная студия </a:t>
            </a:r>
            <a:r>
              <a:rPr lang="ru-RU" dirty="0" smtClean="0">
                <a:latin typeface="Gilroy" panose="00000500000000000000" pitchFamily="2" charset="-52"/>
              </a:rPr>
              <a:t>«Малиновка» </a:t>
            </a:r>
            <a:r>
              <a:rPr lang="ru-RU" dirty="0">
                <a:latin typeface="Gilroy" panose="00000500000000000000" pitchFamily="2" charset="-52"/>
              </a:rPr>
              <a:t>(младшая </a:t>
            </a:r>
            <a:r>
              <a:rPr lang="ru-RU" dirty="0" smtClean="0">
                <a:latin typeface="Gilroy" panose="00000500000000000000" pitchFamily="2" charset="-52"/>
              </a:rPr>
              <a:t>группа), вокальная </a:t>
            </a:r>
            <a:r>
              <a:rPr lang="ru-RU" dirty="0">
                <a:latin typeface="Gilroy" panose="00000500000000000000" pitchFamily="2" charset="-52"/>
              </a:rPr>
              <a:t>студия </a:t>
            </a:r>
            <a:r>
              <a:rPr lang="ru-RU" dirty="0" smtClean="0">
                <a:latin typeface="Gilroy" panose="00000500000000000000" pitchFamily="2" charset="-52"/>
              </a:rPr>
              <a:t>«Малиновка» </a:t>
            </a:r>
            <a:r>
              <a:rPr lang="ru-RU" dirty="0">
                <a:latin typeface="Gilroy" panose="00000500000000000000" pitchFamily="2" charset="-52"/>
              </a:rPr>
              <a:t>(индивидуальные </a:t>
            </a:r>
            <a:r>
              <a:rPr lang="ru-RU" dirty="0" smtClean="0">
                <a:latin typeface="Gilroy" panose="00000500000000000000" pitchFamily="2" charset="-52"/>
              </a:rPr>
              <a:t>занятия), спортивная </a:t>
            </a:r>
            <a:r>
              <a:rPr lang="ru-RU" dirty="0">
                <a:latin typeface="Gilroy" panose="00000500000000000000" pitchFamily="2" charset="-52"/>
              </a:rPr>
              <a:t>секция растяжки </a:t>
            </a:r>
            <a:r>
              <a:rPr lang="ru-RU" dirty="0" smtClean="0">
                <a:latin typeface="Gilroy" panose="00000500000000000000" pitchFamily="2" charset="-52"/>
              </a:rPr>
              <a:t>«</a:t>
            </a:r>
            <a:r>
              <a:rPr lang="ru-RU" dirty="0" err="1" smtClean="0">
                <a:latin typeface="Gilroy" panose="00000500000000000000" pitchFamily="2" charset="-52"/>
              </a:rPr>
              <a:t>Стретчинг</a:t>
            </a:r>
            <a:r>
              <a:rPr lang="ru-RU" dirty="0" smtClean="0">
                <a:latin typeface="Gilroy" panose="00000500000000000000" pitchFamily="2" charset="-52"/>
              </a:rPr>
              <a:t>», танцевальная </a:t>
            </a:r>
            <a:r>
              <a:rPr lang="ru-RU" dirty="0">
                <a:latin typeface="Gilroy" panose="00000500000000000000" pitchFamily="2" charset="-52"/>
              </a:rPr>
              <a:t>фитнес секция </a:t>
            </a:r>
            <a:r>
              <a:rPr lang="ru-RU" dirty="0" smtClean="0">
                <a:latin typeface="Gilroy" panose="00000500000000000000" pitchFamily="2" charset="-52"/>
              </a:rPr>
              <a:t>«</a:t>
            </a:r>
            <a:r>
              <a:rPr lang="ru-RU" dirty="0" err="1" smtClean="0">
                <a:latin typeface="Gilroy" panose="00000500000000000000" pitchFamily="2" charset="-52"/>
              </a:rPr>
              <a:t>Зумба</a:t>
            </a:r>
            <a:r>
              <a:rPr lang="ru-RU" dirty="0" smtClean="0">
                <a:latin typeface="Gilroy" panose="00000500000000000000" pitchFamily="2" charset="-52"/>
              </a:rPr>
              <a:t>», спортивная </a:t>
            </a:r>
            <a:r>
              <a:rPr lang="ru-RU" dirty="0">
                <a:latin typeface="Gilroy" panose="00000500000000000000" pitchFamily="2" charset="-52"/>
              </a:rPr>
              <a:t>секция каратэ </a:t>
            </a:r>
            <a:r>
              <a:rPr lang="ru-RU" dirty="0" smtClean="0">
                <a:latin typeface="Gilroy" panose="00000500000000000000" pitchFamily="2" charset="-52"/>
              </a:rPr>
              <a:t>«</a:t>
            </a:r>
            <a:r>
              <a:rPr lang="ru-RU" dirty="0" err="1" smtClean="0">
                <a:latin typeface="Gilroy" panose="00000500000000000000" pitchFamily="2" charset="-52"/>
              </a:rPr>
              <a:t>Киокусинкай</a:t>
            </a:r>
            <a:r>
              <a:rPr lang="ru-RU" dirty="0" smtClean="0">
                <a:latin typeface="Gilroy" panose="00000500000000000000" pitchFamily="2" charset="-52"/>
              </a:rPr>
              <a:t>», студия </a:t>
            </a:r>
            <a:r>
              <a:rPr lang="ru-RU" dirty="0">
                <a:latin typeface="Gilroy" panose="00000500000000000000" pitchFamily="2" charset="-52"/>
              </a:rPr>
              <a:t>современного танца </a:t>
            </a:r>
            <a:r>
              <a:rPr lang="ru-RU" dirty="0" smtClean="0">
                <a:latin typeface="Gilroy" panose="00000500000000000000" pitchFamily="2" charset="-52"/>
              </a:rPr>
              <a:t>«Джига </a:t>
            </a:r>
            <a:r>
              <a:rPr lang="ru-RU" dirty="0" err="1" smtClean="0">
                <a:latin typeface="Gilroy" panose="00000500000000000000" pitchFamily="2" charset="-52"/>
              </a:rPr>
              <a:t>Дрыга</a:t>
            </a:r>
            <a:r>
              <a:rPr lang="ru-RU" dirty="0" smtClean="0">
                <a:latin typeface="Gilroy" panose="00000500000000000000" pitchFamily="2" charset="-52"/>
              </a:rPr>
              <a:t>»,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«Самбо 2», спортивная </a:t>
            </a:r>
            <a:r>
              <a:rPr lang="ru-RU" dirty="0">
                <a:latin typeface="Gilroy" panose="00000500000000000000" pitchFamily="2" charset="-52"/>
              </a:rPr>
              <a:t>секция смешанных единоборств </a:t>
            </a:r>
            <a:r>
              <a:rPr lang="ru-RU" dirty="0" smtClean="0">
                <a:latin typeface="Gilroy" panose="00000500000000000000" pitchFamily="2" charset="-52"/>
              </a:rPr>
              <a:t>«ММА «Панкратион», «Смешанные </a:t>
            </a:r>
            <a:r>
              <a:rPr lang="ru-RU" dirty="0">
                <a:latin typeface="Gilroy" panose="00000500000000000000" pitchFamily="2" charset="-52"/>
              </a:rPr>
              <a:t>боевые единоборства </a:t>
            </a:r>
            <a:r>
              <a:rPr lang="ru-RU" dirty="0" smtClean="0">
                <a:latin typeface="Gilroy" panose="00000500000000000000" pitchFamily="2" charset="-52"/>
              </a:rPr>
              <a:t>СБЕ», спортивная </a:t>
            </a:r>
            <a:r>
              <a:rPr lang="ru-RU" dirty="0">
                <a:latin typeface="Gilroy" panose="00000500000000000000" pitchFamily="2" charset="-52"/>
              </a:rPr>
              <a:t>секция </a:t>
            </a:r>
            <a:r>
              <a:rPr lang="ru-RU" dirty="0" smtClean="0">
                <a:latin typeface="Gilroy" panose="00000500000000000000" pitchFamily="2" charset="-52"/>
              </a:rPr>
              <a:t>«Молния».</a:t>
            </a:r>
            <a:endParaRPr lang="ru-RU" dirty="0">
              <a:latin typeface="Gilroy" panose="00000500000000000000" pitchFamily="2" charset="-52"/>
            </a:endParaRPr>
          </a:p>
          <a:p>
            <a:pPr marL="342900" algn="just">
              <a:spcBef>
                <a:spcPts val="600"/>
              </a:spcBef>
              <a:buSzPct val="110000"/>
            </a:pPr>
            <a:endParaRPr lang="ru-RU" sz="2400" b="1" dirty="0" smtClean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1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5895"/>
          <a:stretch/>
        </p:blipFill>
        <p:spPr>
          <a:xfrm>
            <a:off x="1064089" y="1059728"/>
            <a:ext cx="4836885" cy="5094027"/>
          </a:xfrm>
          <a:prstGeom prst="round2DiagRect">
            <a:avLst>
              <a:gd name="adj1" fmla="val 0"/>
              <a:gd name="adj2" fmla="val 24111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b="15426"/>
          <a:stretch/>
        </p:blipFill>
        <p:spPr>
          <a:xfrm>
            <a:off x="6275322" y="1059727"/>
            <a:ext cx="4999015" cy="5094028"/>
          </a:xfrm>
          <a:prstGeom prst="round2DiagRect">
            <a:avLst>
              <a:gd name="adj1" fmla="val 23269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7457150" y="4521715"/>
            <a:ext cx="900424" cy="32640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081543" y="4796230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159574" y="5851107"/>
            <a:ext cx="363616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Кружок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«Шитье и рукоделие»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330900" y="5874734"/>
            <a:ext cx="2383628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Футбольный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клуб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«Марьино»</a:t>
            </a:r>
          </a:p>
        </p:txBody>
      </p:sp>
    </p:spTree>
    <p:extLst>
      <p:ext uri="{BB962C8B-B14F-4D97-AF65-F5344CB8AC3E}">
        <p14:creationId xmlns:p14="http://schemas.microsoft.com/office/powerpoint/2010/main" val="3799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10947" y="-119728"/>
            <a:ext cx="2416262" cy="311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402993" y="280449"/>
            <a:ext cx="6980548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62620" y="317383"/>
            <a:ext cx="6898240" cy="6174553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9286" r="20757"/>
          <a:stretch/>
        </p:blipFill>
        <p:spPr>
          <a:xfrm>
            <a:off x="600976" y="1124286"/>
            <a:ext cx="5297895" cy="4707012"/>
          </a:xfrm>
          <a:prstGeom prst="round2DiagRect">
            <a:avLst>
              <a:gd name="adj1" fmla="val 0"/>
              <a:gd name="adj2" fmla="val 26653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4766"/>
          <a:stretch/>
        </p:blipFill>
        <p:spPr>
          <a:xfrm>
            <a:off x="6140056" y="1124286"/>
            <a:ext cx="5647678" cy="4707014"/>
          </a:xfrm>
          <a:prstGeom prst="round2DiagRect">
            <a:avLst>
              <a:gd name="adj1" fmla="val 27917"/>
              <a:gd name="adj2" fmla="val 0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6754096" y="4916724"/>
            <a:ext cx="900424" cy="21285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4085280" y="4617598"/>
            <a:ext cx="896186" cy="273099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144110" y="233244"/>
            <a:ext cx="826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КЛУБНЫЕ ФОРМИРОВАНИЯ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275323" y="5674292"/>
            <a:ext cx="1903478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ИЗО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студия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«Палитра»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66161" y="5674292"/>
            <a:ext cx="2800388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Студия </a:t>
            </a: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вокала </a:t>
            </a: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«Малиновка»</a:t>
            </a:r>
          </a:p>
        </p:txBody>
      </p:sp>
    </p:spTree>
    <p:extLst>
      <p:ext uri="{BB962C8B-B14F-4D97-AF65-F5344CB8AC3E}">
        <p14:creationId xmlns:p14="http://schemas.microsoft.com/office/powerpoint/2010/main" val="4090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929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15173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F0FFDC-3569-4905-BF90-2C829438E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6222" b="22779"/>
          <a:stretch/>
        </p:blipFill>
        <p:spPr>
          <a:xfrm>
            <a:off x="-992038" y="1188824"/>
            <a:ext cx="12649211" cy="5570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2017986" y="63315"/>
            <a:ext cx="901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Крупные </a:t>
            </a:r>
            <a:r>
              <a:rPr lang="ru-RU" sz="3200" b="1" dirty="0">
                <a:solidFill>
                  <a:srgbClr val="C0181C"/>
                </a:solidFill>
                <a:latin typeface="Gilroy" panose="00000500000000000000" pitchFamily="2" charset="-52"/>
              </a:rPr>
              <a:t>социально-значимые </a:t>
            </a:r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</a:p>
          <a:p>
            <a:pPr algn="ctr"/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в районе Марьино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10588998" y="15130"/>
            <a:ext cx="887556" cy="20364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726658" y="273405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820" y="1461255"/>
            <a:ext cx="11274984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0" indent="-457200" algn="just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>
                <a:latin typeface="Gilroy" panose="00000500000000000000" pitchFamily="2" charset="-52"/>
              </a:rPr>
              <a:t>Праздничное мероприятие </a:t>
            </a:r>
            <a:r>
              <a:rPr lang="ru-RU" sz="2000" dirty="0" smtClean="0">
                <a:latin typeface="Gilroy" panose="00000500000000000000" pitchFamily="2" charset="-52"/>
              </a:rPr>
              <a:t>«Москва </a:t>
            </a:r>
            <a:r>
              <a:rPr lang="ru-RU" sz="2000" dirty="0">
                <a:latin typeface="Gilroy" panose="00000500000000000000" pitchFamily="2" charset="-52"/>
              </a:rPr>
              <a:t>за </a:t>
            </a:r>
            <a:r>
              <a:rPr lang="ru-RU" sz="2000" dirty="0" smtClean="0">
                <a:latin typeface="Gilroy" panose="00000500000000000000" pitchFamily="2" charset="-52"/>
              </a:rPr>
              <a:t>нами»;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Концерт «А </a:t>
            </a:r>
            <a:r>
              <a:rPr lang="ru-RU" sz="2000" dirty="0">
                <a:latin typeface="Gilroy" panose="00000500000000000000" pitchFamily="2" charset="-52"/>
              </a:rPr>
              <a:t>музы не молчали</a:t>
            </a:r>
            <a:r>
              <a:rPr lang="ru-RU" sz="2000" dirty="0" smtClean="0">
                <a:latin typeface="Gilroy" panose="00000500000000000000" pitchFamily="2" charset="-52"/>
              </a:rPr>
              <a:t>!»;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Праздничное </a:t>
            </a:r>
            <a:r>
              <a:rPr lang="ru-RU" sz="2000" dirty="0">
                <a:latin typeface="Gilroy" panose="00000500000000000000" pitchFamily="2" charset="-52"/>
              </a:rPr>
              <a:t>мероприятие </a:t>
            </a:r>
            <a:r>
              <a:rPr lang="ru-RU" sz="2000" dirty="0" smtClean="0">
                <a:latin typeface="Gilroy" panose="00000500000000000000" pitchFamily="2" charset="-52"/>
              </a:rPr>
              <a:t>«Мечтай</a:t>
            </a:r>
            <a:r>
              <a:rPr lang="ru-RU" sz="2000" dirty="0">
                <a:latin typeface="Gilroy" panose="00000500000000000000" pitchFamily="2" charset="-52"/>
              </a:rPr>
              <a:t>! Твори! Действуй</a:t>
            </a:r>
            <a:r>
              <a:rPr lang="ru-RU" sz="2000" dirty="0" smtClean="0">
                <a:latin typeface="Gilroy" panose="00000500000000000000" pitchFamily="2" charset="-52"/>
              </a:rPr>
              <a:t>!»;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Лыжная </a:t>
            </a:r>
            <a:r>
              <a:rPr lang="ru-RU" sz="2000" dirty="0">
                <a:latin typeface="Gilroy" panose="00000500000000000000" pitchFamily="2" charset="-52"/>
              </a:rPr>
              <a:t>гонка </a:t>
            </a:r>
            <a:r>
              <a:rPr lang="ru-RU" sz="2000" dirty="0" smtClean="0">
                <a:latin typeface="Gilroy" panose="00000500000000000000" pitchFamily="2" charset="-52"/>
              </a:rPr>
              <a:t>«Юго-Восточное кольцо». </a:t>
            </a:r>
            <a:r>
              <a:rPr lang="ru-RU" sz="2000" dirty="0">
                <a:latin typeface="Gilroy" panose="00000500000000000000" pitchFamily="2" charset="-52"/>
              </a:rPr>
              <a:t>Районный </a:t>
            </a:r>
            <a:r>
              <a:rPr lang="ru-RU" sz="2000" dirty="0" smtClean="0">
                <a:latin typeface="Gilroy" panose="00000500000000000000" pitchFamily="2" charset="-52"/>
              </a:rPr>
              <a:t>этап;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Лыжная </a:t>
            </a:r>
            <a:r>
              <a:rPr lang="ru-RU" sz="2000" dirty="0">
                <a:latin typeface="Gilroy" panose="00000500000000000000" pitchFamily="2" charset="-52"/>
              </a:rPr>
              <a:t>гонка </a:t>
            </a:r>
            <a:r>
              <a:rPr lang="ru-RU" sz="2000" dirty="0" smtClean="0">
                <a:latin typeface="Gilroy" panose="00000500000000000000" pitchFamily="2" charset="-52"/>
              </a:rPr>
              <a:t>«Юго-Восточное кольцо». </a:t>
            </a:r>
            <a:r>
              <a:rPr lang="ru-RU" sz="2000" dirty="0">
                <a:latin typeface="Gilroy" panose="00000500000000000000" pitchFamily="2" charset="-52"/>
              </a:rPr>
              <a:t>Окружной </a:t>
            </a:r>
            <a:r>
              <a:rPr lang="ru-RU" sz="2000" dirty="0" smtClean="0">
                <a:latin typeface="Gilroy" panose="00000500000000000000" pitchFamily="2" charset="-52"/>
              </a:rPr>
              <a:t>этап;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«Ой</a:t>
            </a:r>
            <a:r>
              <a:rPr lang="ru-RU" sz="2000" dirty="0">
                <a:latin typeface="Gilroy" panose="00000500000000000000" pitchFamily="2" charset="-52"/>
              </a:rPr>
              <a:t>, да Масленица на широкий двор въезжает</a:t>
            </a:r>
            <a:r>
              <a:rPr lang="ru-RU" sz="2000" dirty="0" smtClean="0">
                <a:latin typeface="Gilroy" panose="00000500000000000000" pitchFamily="2" charset="-52"/>
              </a:rPr>
              <a:t>!». </a:t>
            </a:r>
            <a:r>
              <a:rPr lang="ru-RU" sz="2000" dirty="0">
                <a:latin typeface="Gilroy" panose="00000500000000000000" pitchFamily="2" charset="-52"/>
              </a:rPr>
              <a:t>Праздничное </a:t>
            </a:r>
            <a:r>
              <a:rPr lang="ru-RU" sz="2000" dirty="0" smtClean="0">
                <a:latin typeface="Gilroy" panose="00000500000000000000" pitchFamily="2" charset="-52"/>
              </a:rPr>
              <a:t>мероприятие;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Концерт «Золотая </a:t>
            </a:r>
            <a:r>
              <a:rPr lang="ru-RU" sz="2000" dirty="0">
                <a:latin typeface="Gilroy" panose="00000500000000000000" pitchFamily="2" charset="-52"/>
              </a:rPr>
              <a:t>моя </a:t>
            </a:r>
            <a:r>
              <a:rPr lang="ru-RU" sz="2000" dirty="0" smtClean="0">
                <a:latin typeface="Gilroy" panose="00000500000000000000" pitchFamily="2" charset="-52"/>
              </a:rPr>
              <a:t>Русь»;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Праздничное </a:t>
            </a:r>
            <a:r>
              <a:rPr lang="ru-RU" sz="2000" dirty="0">
                <a:latin typeface="Gilroy" panose="00000500000000000000" pitchFamily="2" charset="-52"/>
              </a:rPr>
              <a:t>мероприятие </a:t>
            </a:r>
            <a:r>
              <a:rPr lang="ru-RU" sz="2000" dirty="0" smtClean="0">
                <a:latin typeface="Gilroy" panose="00000500000000000000" pitchFamily="2" charset="-52"/>
              </a:rPr>
              <a:t>«День </a:t>
            </a:r>
            <a:r>
              <a:rPr lang="ru-RU" sz="2000" dirty="0">
                <a:latin typeface="Gilroy" panose="00000500000000000000" pitchFamily="2" charset="-52"/>
              </a:rPr>
              <a:t>семьи, любви и </a:t>
            </a:r>
            <a:r>
              <a:rPr lang="ru-RU" sz="2000" dirty="0" smtClean="0">
                <a:latin typeface="Gilroy" panose="00000500000000000000" pitchFamily="2" charset="-52"/>
              </a:rPr>
              <a:t>верности»;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Концерт «Дорогая </a:t>
            </a:r>
            <a:r>
              <a:rPr lang="ru-RU" sz="2000" dirty="0">
                <a:latin typeface="Gilroy" panose="00000500000000000000" pitchFamily="2" charset="-52"/>
              </a:rPr>
              <a:t>моя </a:t>
            </a:r>
            <a:r>
              <a:rPr lang="ru-RU" sz="2000" dirty="0" smtClean="0">
                <a:latin typeface="Gilroy" panose="00000500000000000000" pitchFamily="2" charset="-52"/>
              </a:rPr>
              <a:t>столица»;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Концерт «Для </a:t>
            </a:r>
            <a:r>
              <a:rPr lang="ru-RU" sz="2000" dirty="0">
                <a:latin typeface="Gilroy" panose="00000500000000000000" pitchFamily="2" charset="-52"/>
              </a:rPr>
              <a:t>вас, милые </a:t>
            </a:r>
            <a:r>
              <a:rPr lang="ru-RU" sz="2000" dirty="0" smtClean="0">
                <a:latin typeface="Gilroy" panose="00000500000000000000" pitchFamily="2" charset="-52"/>
              </a:rPr>
              <a:t>мамы»;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Концерт «Разноцветная ярмарка»;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Комплексная </a:t>
            </a:r>
            <a:r>
              <a:rPr lang="ru-RU" sz="2000" dirty="0">
                <a:latin typeface="Gilroy" panose="00000500000000000000" pitchFamily="2" charset="-52"/>
              </a:rPr>
              <a:t>полоса препятствий </a:t>
            </a:r>
            <a:r>
              <a:rPr lang="ru-RU" sz="2000" dirty="0" smtClean="0">
                <a:latin typeface="Gilroy" panose="00000500000000000000" pitchFamily="2" charset="-52"/>
              </a:rPr>
              <a:t>«Тропа героя»;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Праздничное </a:t>
            </a:r>
            <a:r>
              <a:rPr lang="ru-RU" sz="2000" dirty="0">
                <a:latin typeface="Gilroy" panose="00000500000000000000" pitchFamily="2" charset="-52"/>
              </a:rPr>
              <a:t>мероприятие </a:t>
            </a:r>
            <a:r>
              <a:rPr lang="ru-RU" sz="2000" dirty="0" smtClean="0">
                <a:latin typeface="Gilroy" panose="00000500000000000000" pitchFamily="2" charset="-52"/>
              </a:rPr>
              <a:t>«Символ</a:t>
            </a:r>
            <a:r>
              <a:rPr lang="ru-RU" sz="2000" dirty="0">
                <a:latin typeface="Gilroy" panose="00000500000000000000" pitchFamily="2" charset="-52"/>
              </a:rPr>
              <a:t>, рожденный </a:t>
            </a:r>
            <a:r>
              <a:rPr lang="ru-RU" sz="2000" dirty="0" smtClean="0">
                <a:latin typeface="Gilroy" panose="00000500000000000000" pitchFamily="2" charset="-52"/>
              </a:rPr>
              <a:t>историей»;</a:t>
            </a:r>
          </a:p>
          <a:p>
            <a:pPr marL="800100" lvl="0" indent="-457200">
              <a:spcBef>
                <a:spcPts val="300"/>
              </a:spcBef>
              <a:buSzPct val="11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ilroy" panose="00000500000000000000" pitchFamily="2" charset="-52"/>
              </a:rPr>
              <a:t>Праздничное </a:t>
            </a:r>
            <a:r>
              <a:rPr lang="ru-RU" sz="2000" dirty="0">
                <a:latin typeface="Gilroy" panose="00000500000000000000" pitchFamily="2" charset="-52"/>
              </a:rPr>
              <a:t>мероприятие </a:t>
            </a:r>
            <a:r>
              <a:rPr lang="ru-RU" sz="2000" dirty="0" smtClean="0">
                <a:latin typeface="Gilroy" panose="00000500000000000000" pitchFamily="2" charset="-52"/>
              </a:rPr>
              <a:t>«Слово </a:t>
            </a:r>
            <a:r>
              <a:rPr lang="ru-RU" sz="2000" dirty="0">
                <a:latin typeface="Gilroy" panose="00000500000000000000" pitchFamily="2" charset="-52"/>
              </a:rPr>
              <a:t>во славу </a:t>
            </a:r>
            <a:r>
              <a:rPr lang="ru-RU" sz="2000" dirty="0" smtClean="0">
                <a:latin typeface="Gilroy" panose="00000500000000000000" pitchFamily="2" charset="-52"/>
              </a:rPr>
              <a:t>Отечества».</a:t>
            </a:r>
            <a:r>
              <a:rPr lang="ru-RU" sz="2000" dirty="0">
                <a:latin typeface="Gilroy" panose="00000500000000000000" pitchFamily="2" charset="-52"/>
              </a:rPr>
              <a:t/>
            </a:r>
            <a:br>
              <a:rPr lang="ru-RU" sz="2000" dirty="0">
                <a:latin typeface="Gilroy" panose="00000500000000000000" pitchFamily="2" charset="-52"/>
              </a:rPr>
            </a:br>
            <a:endParaRPr lang="ru-RU" sz="2000" dirty="0">
              <a:solidFill>
                <a:prstClr val="black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3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H="1">
            <a:off x="-2" y="-9701"/>
            <a:ext cx="12205873" cy="6863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08201" y="-19666"/>
            <a:ext cx="2416262" cy="299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5400000" flipH="1" flipV="1">
            <a:off x="-349442" y="333999"/>
            <a:ext cx="6873447" cy="6174553"/>
          </a:xfrm>
          <a:prstGeom prst="round2DiagRect">
            <a:avLst>
              <a:gd name="adj1" fmla="val 38611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5658472" y="306381"/>
            <a:ext cx="6898240" cy="6196560"/>
          </a:xfrm>
          <a:prstGeom prst="round2DiagRect">
            <a:avLst>
              <a:gd name="adj1" fmla="val 0"/>
              <a:gd name="adj2" fmla="val 297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24463" y="4434277"/>
            <a:ext cx="1964773" cy="241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b="7444"/>
          <a:stretch/>
        </p:blipFill>
        <p:spPr>
          <a:xfrm>
            <a:off x="1696896" y="1117600"/>
            <a:ext cx="9093002" cy="5025260"/>
          </a:xfrm>
          <a:prstGeom prst="round2DiagRect">
            <a:avLst>
              <a:gd name="adj1" fmla="val 0"/>
              <a:gd name="adj2" fmla="val 27385"/>
            </a:avLst>
          </a:prstGeom>
        </p:spPr>
      </p:pic>
      <p:sp>
        <p:nvSpPr>
          <p:cNvPr id="23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2BDD8A5C-00FE-4E47-ADA6-35A08155FB4C}"/>
              </a:ext>
            </a:extLst>
          </p:cNvPr>
          <p:cNvSpPr/>
          <p:nvPr/>
        </p:nvSpPr>
        <p:spPr>
          <a:xfrm rot="16200000" flipV="1">
            <a:off x="8741311" y="4604818"/>
            <a:ext cx="867268" cy="3465491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46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C2E58-F9DA-489A-96DB-030764F1015F}"/>
              </a:ext>
            </a:extLst>
          </p:cNvPr>
          <p:cNvSpPr txBox="1"/>
          <p:nvPr/>
        </p:nvSpPr>
        <p:spPr>
          <a:xfrm>
            <a:off x="4693133" y="23324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181C"/>
                </a:solidFill>
                <a:latin typeface="Gilroy" panose="00000500000000000000" pitchFamily="2" charset="-52"/>
              </a:rPr>
              <a:t>МЕРОПРИЯТИЯ</a:t>
            </a:r>
            <a:endParaRPr lang="ru-RU" sz="3200" b="1" dirty="0">
              <a:solidFill>
                <a:srgbClr val="C0181C"/>
              </a:solidFill>
              <a:latin typeface="Gilroy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52AACC9-21B3-463F-BC4E-E3B1FE741CA9}"/>
              </a:ext>
            </a:extLst>
          </p:cNvPr>
          <p:cNvGrpSpPr/>
          <p:nvPr/>
        </p:nvGrpSpPr>
        <p:grpSpPr>
          <a:xfrm>
            <a:off x="325841" y="214384"/>
            <a:ext cx="1116391" cy="652166"/>
            <a:chOff x="335668" y="340923"/>
            <a:chExt cx="2028240" cy="118484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F85BC68-C412-4777-9B41-8F59365C02D6}"/>
                </a:ext>
              </a:extLst>
            </p:cNvPr>
            <p:cNvSpPr/>
            <p:nvPr/>
          </p:nvSpPr>
          <p:spPr>
            <a:xfrm>
              <a:off x="2098806" y="342126"/>
              <a:ext cx="265102" cy="1147573"/>
            </a:xfrm>
            <a:custGeom>
              <a:avLst/>
              <a:gdLst>
                <a:gd name="connsiteX0" fmla="*/ 204988 w 265102"/>
                <a:gd name="connsiteY0" fmla="*/ 10219 h 1147573"/>
                <a:gd name="connsiteX1" fmla="*/ 168920 w 265102"/>
                <a:gd name="connsiteY1" fmla="*/ 15629 h 1147573"/>
                <a:gd name="connsiteX2" fmla="*/ 78148 w 265102"/>
                <a:gd name="connsiteY2" fmla="*/ 33664 h 1147573"/>
                <a:gd name="connsiteX3" fmla="*/ 78148 w 265102"/>
                <a:gd name="connsiteY3" fmla="*/ 140666 h 1147573"/>
                <a:gd name="connsiteX4" fmla="*/ 161706 w 265102"/>
                <a:gd name="connsiteY4" fmla="*/ 121430 h 1147573"/>
                <a:gd name="connsiteX5" fmla="*/ 159903 w 265102"/>
                <a:gd name="connsiteY5" fmla="*/ 747816 h 1147573"/>
                <a:gd name="connsiteX6" fmla="*/ 72137 w 265102"/>
                <a:gd name="connsiteY6" fmla="*/ 971439 h 1147573"/>
                <a:gd name="connsiteX7" fmla="*/ 0 w 265102"/>
                <a:gd name="connsiteY7" fmla="*/ 1147573 h 1147573"/>
                <a:gd name="connsiteX8" fmla="*/ 261495 w 265102"/>
                <a:gd name="connsiteY8" fmla="*/ 749619 h 1147573"/>
                <a:gd name="connsiteX9" fmla="*/ 265102 w 265102"/>
                <a:gd name="connsiteY9" fmla="*/ 0 h 1147573"/>
                <a:gd name="connsiteX10" fmla="*/ 204988 w 265102"/>
                <a:gd name="connsiteY10" fmla="*/ 10219 h 114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102" h="1147573">
                  <a:moveTo>
                    <a:pt x="204988" y="10219"/>
                  </a:moveTo>
                  <a:cubicBezTo>
                    <a:pt x="197174" y="12023"/>
                    <a:pt x="174931" y="13826"/>
                    <a:pt x="168920" y="15629"/>
                  </a:cubicBezTo>
                  <a:cubicBezTo>
                    <a:pt x="138863" y="19837"/>
                    <a:pt x="108205" y="25849"/>
                    <a:pt x="78148" y="33664"/>
                  </a:cubicBezTo>
                  <a:lnTo>
                    <a:pt x="78148" y="140666"/>
                  </a:lnTo>
                  <a:cubicBezTo>
                    <a:pt x="105800" y="132851"/>
                    <a:pt x="133453" y="126239"/>
                    <a:pt x="161706" y="121430"/>
                  </a:cubicBezTo>
                  <a:lnTo>
                    <a:pt x="159903" y="747816"/>
                  </a:lnTo>
                  <a:cubicBezTo>
                    <a:pt x="159903" y="833779"/>
                    <a:pt x="126840" y="912528"/>
                    <a:pt x="72137" y="971439"/>
                  </a:cubicBezTo>
                  <a:cubicBezTo>
                    <a:pt x="61316" y="1035761"/>
                    <a:pt x="36068" y="1095875"/>
                    <a:pt x="0" y="1147573"/>
                  </a:cubicBezTo>
                  <a:cubicBezTo>
                    <a:pt x="153891" y="1080847"/>
                    <a:pt x="261495" y="927556"/>
                    <a:pt x="261495" y="749619"/>
                  </a:cubicBezTo>
                  <a:lnTo>
                    <a:pt x="265102" y="0"/>
                  </a:lnTo>
                  <a:lnTo>
                    <a:pt x="204988" y="10219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F3B086-3FAB-42E7-B5EF-183F295D829F}"/>
                </a:ext>
              </a:extLst>
            </p:cNvPr>
            <p:cNvSpPr/>
            <p:nvPr/>
          </p:nvSpPr>
          <p:spPr>
            <a:xfrm>
              <a:off x="1810260" y="340923"/>
              <a:ext cx="269911" cy="1148775"/>
            </a:xfrm>
            <a:custGeom>
              <a:avLst/>
              <a:gdLst>
                <a:gd name="connsiteX0" fmla="*/ 209196 w 269911"/>
                <a:gd name="connsiteY0" fmla="*/ 9618 h 1148775"/>
                <a:gd name="connsiteX1" fmla="*/ 169521 w 269911"/>
                <a:gd name="connsiteY1" fmla="*/ 15028 h 1148775"/>
                <a:gd name="connsiteX2" fmla="*/ 76946 w 269911"/>
                <a:gd name="connsiteY2" fmla="*/ 34265 h 1148775"/>
                <a:gd name="connsiteX3" fmla="*/ 76946 w 269911"/>
                <a:gd name="connsiteY3" fmla="*/ 143672 h 1148775"/>
                <a:gd name="connsiteX4" fmla="*/ 164111 w 269911"/>
                <a:gd name="connsiteY4" fmla="*/ 122632 h 1148775"/>
                <a:gd name="connsiteX5" fmla="*/ 158700 w 269911"/>
                <a:gd name="connsiteY5" fmla="*/ 749018 h 1148775"/>
                <a:gd name="connsiteX6" fmla="*/ 71535 w 269911"/>
                <a:gd name="connsiteY6" fmla="*/ 972041 h 1148775"/>
                <a:gd name="connsiteX7" fmla="*/ 0 w 269911"/>
                <a:gd name="connsiteY7" fmla="*/ 1148775 h 1148775"/>
                <a:gd name="connsiteX8" fmla="*/ 264501 w 269911"/>
                <a:gd name="connsiteY8" fmla="*/ 747215 h 1148775"/>
                <a:gd name="connsiteX9" fmla="*/ 269911 w 269911"/>
                <a:gd name="connsiteY9" fmla="*/ 0 h 1148775"/>
                <a:gd name="connsiteX10" fmla="*/ 209196 w 269911"/>
                <a:gd name="connsiteY10" fmla="*/ 9618 h 114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11" h="1148775">
                  <a:moveTo>
                    <a:pt x="209196" y="9618"/>
                  </a:moveTo>
                  <a:cubicBezTo>
                    <a:pt x="209196" y="9618"/>
                    <a:pt x="179139" y="13225"/>
                    <a:pt x="169521" y="15028"/>
                  </a:cubicBezTo>
                  <a:cubicBezTo>
                    <a:pt x="138863" y="19237"/>
                    <a:pt x="108205" y="25849"/>
                    <a:pt x="76946" y="34265"/>
                  </a:cubicBezTo>
                  <a:lnTo>
                    <a:pt x="76946" y="143672"/>
                  </a:lnTo>
                  <a:cubicBezTo>
                    <a:pt x="106402" y="134655"/>
                    <a:pt x="135857" y="127441"/>
                    <a:pt x="164111" y="122632"/>
                  </a:cubicBezTo>
                  <a:lnTo>
                    <a:pt x="158700" y="749018"/>
                  </a:lnTo>
                  <a:cubicBezTo>
                    <a:pt x="158700" y="834981"/>
                    <a:pt x="125638" y="913129"/>
                    <a:pt x="71535" y="972041"/>
                  </a:cubicBezTo>
                  <a:cubicBezTo>
                    <a:pt x="60715" y="1036964"/>
                    <a:pt x="36068" y="1097077"/>
                    <a:pt x="0" y="1148775"/>
                  </a:cubicBezTo>
                  <a:cubicBezTo>
                    <a:pt x="154493" y="1082049"/>
                    <a:pt x="263299" y="927556"/>
                    <a:pt x="264501" y="747215"/>
                  </a:cubicBezTo>
                  <a:lnTo>
                    <a:pt x="269911" y="0"/>
                  </a:lnTo>
                  <a:lnTo>
                    <a:pt x="209196" y="9618"/>
                  </a:lnTo>
                  <a:close/>
                </a:path>
              </a:pathLst>
            </a:custGeom>
            <a:solidFill>
              <a:srgbClr val="929799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23EBF18F-A182-4DDC-9887-E58B88ECDCC4}"/>
                </a:ext>
              </a:extLst>
            </p:cNvPr>
            <p:cNvSpPr/>
            <p:nvPr/>
          </p:nvSpPr>
          <p:spPr>
            <a:xfrm>
              <a:off x="1050421" y="357755"/>
              <a:ext cx="730984" cy="1168011"/>
            </a:xfrm>
            <a:custGeom>
              <a:avLst/>
              <a:gdLst>
                <a:gd name="connsiteX0" fmla="*/ 314395 w 730984"/>
                <a:gd name="connsiteY0" fmla="*/ 1168012 h 1168011"/>
                <a:gd name="connsiteX1" fmla="*/ 0 w 730984"/>
                <a:gd name="connsiteY1" fmla="*/ 1168012 h 1168011"/>
                <a:gd name="connsiteX2" fmla="*/ 0 w 730984"/>
                <a:gd name="connsiteY2" fmla="*/ 416589 h 1168011"/>
                <a:gd name="connsiteX3" fmla="*/ 416589 w 730984"/>
                <a:gd name="connsiteY3" fmla="*/ 0 h 1168011"/>
                <a:gd name="connsiteX4" fmla="*/ 730984 w 730984"/>
                <a:gd name="connsiteY4" fmla="*/ 0 h 1168011"/>
                <a:gd name="connsiteX5" fmla="*/ 730984 w 730984"/>
                <a:gd name="connsiteY5" fmla="*/ 751423 h 1168011"/>
                <a:gd name="connsiteX6" fmla="*/ 314395 w 730984"/>
                <a:gd name="connsiteY6" fmla="*/ 1168012 h 1168011"/>
                <a:gd name="connsiteX7" fmla="*/ 104598 w 730984"/>
                <a:gd name="connsiteY7" fmla="*/ 1064015 h 1168011"/>
                <a:gd name="connsiteX8" fmla="*/ 314395 w 730984"/>
                <a:gd name="connsiteY8" fmla="*/ 1064015 h 1168011"/>
                <a:gd name="connsiteX9" fmla="*/ 626386 w 730984"/>
                <a:gd name="connsiteY9" fmla="*/ 752024 h 1168011"/>
                <a:gd name="connsiteX10" fmla="*/ 626386 w 730984"/>
                <a:gd name="connsiteY10" fmla="*/ 102795 h 1168011"/>
                <a:gd name="connsiteX11" fmla="*/ 416589 w 730984"/>
                <a:gd name="connsiteY11" fmla="*/ 102795 h 1168011"/>
                <a:gd name="connsiteX12" fmla="*/ 104598 w 730984"/>
                <a:gd name="connsiteY12" fmla="*/ 414785 h 1168011"/>
                <a:gd name="connsiteX13" fmla="*/ 104598 w 730984"/>
                <a:gd name="connsiteY13" fmla="*/ 1064015 h 1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984" h="1168011">
                  <a:moveTo>
                    <a:pt x="314395" y="1168012"/>
                  </a:moveTo>
                  <a:lnTo>
                    <a:pt x="0" y="1168012"/>
                  </a:lnTo>
                  <a:lnTo>
                    <a:pt x="0" y="416589"/>
                  </a:lnTo>
                  <a:cubicBezTo>
                    <a:pt x="0" y="187555"/>
                    <a:pt x="187555" y="0"/>
                    <a:pt x="416589" y="0"/>
                  </a:cubicBezTo>
                  <a:lnTo>
                    <a:pt x="730984" y="0"/>
                  </a:lnTo>
                  <a:lnTo>
                    <a:pt x="730984" y="751423"/>
                  </a:lnTo>
                  <a:cubicBezTo>
                    <a:pt x="729181" y="980457"/>
                    <a:pt x="543429" y="1168012"/>
                    <a:pt x="314395" y="1168012"/>
                  </a:cubicBezTo>
                  <a:close/>
                  <a:moveTo>
                    <a:pt x="104598" y="1064015"/>
                  </a:moveTo>
                  <a:lnTo>
                    <a:pt x="314395" y="1064015"/>
                  </a:lnTo>
                  <a:cubicBezTo>
                    <a:pt x="486321" y="1064015"/>
                    <a:pt x="626386" y="923950"/>
                    <a:pt x="626386" y="752024"/>
                  </a:cubicBezTo>
                  <a:lnTo>
                    <a:pt x="626386" y="102795"/>
                  </a:lnTo>
                  <a:lnTo>
                    <a:pt x="416589" y="102795"/>
                  </a:lnTo>
                  <a:cubicBezTo>
                    <a:pt x="244663" y="102795"/>
                    <a:pt x="104598" y="242860"/>
                    <a:pt x="104598" y="414785"/>
                  </a:cubicBezTo>
                  <a:lnTo>
                    <a:pt x="104598" y="1064015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37EDBC4C-9CD6-44EF-B35F-E0DEA3971579}"/>
                </a:ext>
              </a:extLst>
            </p:cNvPr>
            <p:cNvSpPr/>
            <p:nvPr/>
          </p:nvSpPr>
          <p:spPr>
            <a:xfrm>
              <a:off x="335668" y="375188"/>
              <a:ext cx="654639" cy="1150578"/>
            </a:xfrm>
            <a:custGeom>
              <a:avLst/>
              <a:gdLst>
                <a:gd name="connsiteX0" fmla="*/ 556053 w 654639"/>
                <a:gd name="connsiteY0" fmla="*/ 1150579 h 1150578"/>
                <a:gd name="connsiteX1" fmla="*/ 437028 w 654639"/>
                <a:gd name="connsiteY1" fmla="*/ 1150579 h 1150578"/>
                <a:gd name="connsiteX2" fmla="*/ 130447 w 654639"/>
                <a:gd name="connsiteY2" fmla="*/ 1038767 h 1150578"/>
                <a:gd name="connsiteX3" fmla="*/ 0 w 654639"/>
                <a:gd name="connsiteY3" fmla="*/ 749018 h 1150578"/>
                <a:gd name="connsiteX4" fmla="*/ 0 w 654639"/>
                <a:gd name="connsiteY4" fmla="*/ 0 h 1150578"/>
                <a:gd name="connsiteX5" fmla="*/ 334834 w 654639"/>
                <a:gd name="connsiteY5" fmla="*/ 0 h 1150578"/>
                <a:gd name="connsiteX6" fmla="*/ 654640 w 654639"/>
                <a:gd name="connsiteY6" fmla="*/ 134054 h 1150578"/>
                <a:gd name="connsiteX7" fmla="*/ 577093 w 654639"/>
                <a:gd name="connsiteY7" fmla="*/ 201982 h 1150578"/>
                <a:gd name="connsiteX8" fmla="*/ 334834 w 654639"/>
                <a:gd name="connsiteY8" fmla="*/ 101592 h 1150578"/>
                <a:gd name="connsiteX9" fmla="*/ 103997 w 654639"/>
                <a:gd name="connsiteY9" fmla="*/ 101592 h 1150578"/>
                <a:gd name="connsiteX10" fmla="*/ 103997 w 654639"/>
                <a:gd name="connsiteY10" fmla="*/ 746614 h 1150578"/>
                <a:gd name="connsiteX11" fmla="*/ 437028 w 654639"/>
                <a:gd name="connsiteY11" fmla="*/ 1043576 h 1150578"/>
                <a:gd name="connsiteX12" fmla="*/ 556053 w 654639"/>
                <a:gd name="connsiteY12" fmla="*/ 1043576 h 1150578"/>
                <a:gd name="connsiteX13" fmla="*/ 556053 w 654639"/>
                <a:gd name="connsiteY13" fmla="*/ 1150579 h 115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9" h="1150578">
                  <a:moveTo>
                    <a:pt x="556053" y="1150579"/>
                  </a:moveTo>
                  <a:lnTo>
                    <a:pt x="437028" y="1150579"/>
                  </a:lnTo>
                  <a:cubicBezTo>
                    <a:pt x="319806" y="1150579"/>
                    <a:pt x="211601" y="1110904"/>
                    <a:pt x="130447" y="1038767"/>
                  </a:cubicBezTo>
                  <a:cubicBezTo>
                    <a:pt x="46889" y="964827"/>
                    <a:pt x="0" y="860830"/>
                    <a:pt x="0" y="749018"/>
                  </a:cubicBezTo>
                  <a:lnTo>
                    <a:pt x="0" y="0"/>
                  </a:lnTo>
                  <a:lnTo>
                    <a:pt x="334834" y="0"/>
                  </a:lnTo>
                  <a:cubicBezTo>
                    <a:pt x="465281" y="0"/>
                    <a:pt x="573486" y="45686"/>
                    <a:pt x="654640" y="134054"/>
                  </a:cubicBezTo>
                  <a:lnTo>
                    <a:pt x="577093" y="201982"/>
                  </a:lnTo>
                  <a:cubicBezTo>
                    <a:pt x="516378" y="134054"/>
                    <a:pt x="437028" y="101592"/>
                    <a:pt x="334834" y="101592"/>
                  </a:cubicBezTo>
                  <a:lnTo>
                    <a:pt x="103997" y="101592"/>
                  </a:lnTo>
                  <a:lnTo>
                    <a:pt x="103997" y="746614"/>
                  </a:lnTo>
                  <a:cubicBezTo>
                    <a:pt x="103997" y="914932"/>
                    <a:pt x="247669" y="1043576"/>
                    <a:pt x="437028" y="1043576"/>
                  </a:cubicBezTo>
                  <a:lnTo>
                    <a:pt x="556053" y="1043576"/>
                  </a:lnTo>
                  <a:lnTo>
                    <a:pt x="556053" y="1150579"/>
                  </a:lnTo>
                  <a:close/>
                </a:path>
              </a:pathLst>
            </a:custGeom>
            <a:solidFill>
              <a:srgbClr val="C0181C"/>
            </a:solidFill>
            <a:ln w="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543800" y="6034916"/>
            <a:ext cx="336389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Лыжная гонка </a:t>
            </a:r>
            <a:endParaRPr lang="ru-RU" sz="2000" dirty="0" smtClean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bg1"/>
                </a:solidFill>
                <a:latin typeface="Gilroy" panose="00000500000000000000" pitchFamily="2" charset="-52"/>
              </a:rPr>
              <a:t>«Юго-Восточное кольцо»</a:t>
            </a:r>
          </a:p>
        </p:txBody>
      </p:sp>
    </p:spTree>
    <p:extLst>
      <p:ext uri="{BB962C8B-B14F-4D97-AF65-F5344CB8AC3E}">
        <p14:creationId xmlns:p14="http://schemas.microsoft.com/office/powerpoint/2010/main" val="3288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745</Words>
  <Application>Microsoft Office PowerPoint</Application>
  <PresentationFormat>Произвольный</PresentationFormat>
  <Paragraphs>98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Inna</cp:lastModifiedBy>
  <cp:revision>202</cp:revision>
  <dcterms:created xsi:type="dcterms:W3CDTF">2022-06-09T19:17:28Z</dcterms:created>
  <dcterms:modified xsi:type="dcterms:W3CDTF">2024-03-29T07:49:02Z</dcterms:modified>
</cp:coreProperties>
</file>